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3.svg" ContentType="image/svg+xml"/>
  <Override PartName="/ppt/media/image4.svg" ContentType="image/svg+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81" r:id="rId4"/>
  </p:sldMasterIdLst>
  <p:notesMasterIdLst>
    <p:notesMasterId r:id="rId6"/>
  </p:notesMasterIdLst>
  <p:sldIdLst>
    <p:sldId id="256" r:id="rId5"/>
    <p:sldId id="304" r:id="rId7"/>
    <p:sldId id="366" r:id="rId8"/>
    <p:sldId id="368" r:id="rId9"/>
    <p:sldId id="367" r:id="rId10"/>
    <p:sldId id="369" r:id="rId11"/>
    <p:sldId id="257" r:id="rId12"/>
    <p:sldId id="354" r:id="rId13"/>
    <p:sldId id="348" r:id="rId14"/>
    <p:sldId id="349" r:id="rId15"/>
    <p:sldId id="350" r:id="rId16"/>
    <p:sldId id="351" r:id="rId17"/>
    <p:sldId id="352" r:id="rId18"/>
    <p:sldId id="353" r:id="rId19"/>
    <p:sldId id="258" r:id="rId20"/>
    <p:sldId id="357" r:id="rId21"/>
    <p:sldId id="358" r:id="rId22"/>
    <p:sldId id="359" r:id="rId23"/>
    <p:sldId id="360" r:id="rId24"/>
    <p:sldId id="361" r:id="rId25"/>
    <p:sldId id="362" r:id="rId26"/>
    <p:sldId id="363" r:id="rId27"/>
    <p:sldId id="364" r:id="rId28"/>
    <p:sldId id="365" r:id="rId29"/>
    <p:sldId id="355" r:id="rId30"/>
    <p:sldId id="356" r:id="rId31"/>
    <p:sldId id="259" r:id="rId32"/>
    <p:sldId id="260"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7" r:id="rId48"/>
    <p:sldId id="279" r:id="rId49"/>
    <p:sldId id="278" r:id="rId50"/>
    <p:sldId id="280" r:id="rId51"/>
    <p:sldId id="281" r:id="rId52"/>
    <p:sldId id="282" r:id="rId53"/>
    <p:sldId id="283" r:id="rId54"/>
    <p:sldId id="299" r:id="rId55"/>
    <p:sldId id="284" r:id="rId56"/>
    <p:sldId id="285" r:id="rId57"/>
    <p:sldId id="286" r:id="rId58"/>
    <p:sldId id="287" r:id="rId59"/>
    <p:sldId id="300" r:id="rId60"/>
    <p:sldId id="288" r:id="rId61"/>
    <p:sldId id="289" r:id="rId62"/>
    <p:sldId id="290" r:id="rId63"/>
    <p:sldId id="291" r:id="rId64"/>
    <p:sldId id="292" r:id="rId65"/>
    <p:sldId id="293" r:id="rId66"/>
    <p:sldId id="294" r:id="rId67"/>
    <p:sldId id="295" r:id="rId68"/>
    <p:sldId id="296" r:id="rId69"/>
    <p:sldId id="297" r:id="rId70"/>
    <p:sldId id="370" r:id="rId71"/>
    <p:sldId id="689" r:id="rId72"/>
    <p:sldId id="690" r:id="rId73"/>
    <p:sldId id="641" r:id="rId74"/>
    <p:sldId id="319" r:id="rId75"/>
    <p:sldId id="681" r:id="rId76"/>
    <p:sldId id="682" r:id="rId77"/>
    <p:sldId id="683" r:id="rId78"/>
    <p:sldId id="684" r:id="rId79"/>
    <p:sldId id="685" r:id="rId80"/>
    <p:sldId id="686" r:id="rId81"/>
    <p:sldId id="687" r:id="rId82"/>
    <p:sldId id="688" r:id="rId83"/>
    <p:sldId id="691" r:id="rId84"/>
    <p:sldId id="693" r:id="rId85"/>
    <p:sldId id="695" r:id="rId86"/>
    <p:sldId id="298" r:id="rId87"/>
  </p:sldIdLst>
  <p:sldSz cx="12192000" cy="6858000"/>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67"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68.xml"/><Relationship Id="rId90" Type="http://schemas.openxmlformats.org/officeDocument/2006/relationships/tableStyles" Target="tableStyles.xml"/><Relationship Id="rId9" Type="http://schemas.openxmlformats.org/officeDocument/2006/relationships/slide" Target="slides/slide4.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ECC35F0-40B5-460D-A737-FC2ACF235663}" type="doc">
      <dgm:prSet loTypeId="urn:microsoft.com/office/officeart/2005/8/layout/radial2#1" loCatId="relationship" qsTypeId="urn:microsoft.com/office/officeart/2005/8/quickstyle/simple1#5" qsCatId="simple" csTypeId="urn:microsoft.com/office/officeart/2005/8/colors/accent1_2#7" csCatId="accent1" phldr="0"/>
      <dgm:spPr/>
      <dgm:t>
        <a:bodyPr/>
        <a:lstStyle/>
        <a:p>
          <a:endParaRPr lang="zh-CN" altLang="en-US"/>
        </a:p>
      </dgm:t>
    </dgm:pt>
    <dgm:pt modelId="{5517B846-E84C-4864-89B5-1273D93BC899}">
      <dgm:prSet phldrT="[文本]" phldr="0" custT="0"/>
      <dgm:spPr/>
      <dgm:t>
        <a:bodyPr vert="horz" wrap="square"/>
        <a:lstStyle/>
        <a:p>
          <a:pPr>
            <a:lnSpc>
              <a:spcPct val="100000"/>
            </a:lnSpc>
            <a:spcBef>
              <a:spcPct val="0"/>
            </a:spcBef>
            <a:spcAft>
              <a:spcPct val="35000"/>
            </a:spcAft>
          </a:pPr>
          <a:r>
            <a:rPr lang="zh-CN" altLang="en-US" dirty="0">
              <a:latin typeface="+mn-lt"/>
              <a:ea typeface="+mn-ea"/>
              <a:cs typeface="+mn-ea"/>
              <a:sym typeface="+mn-lt"/>
            </a:rPr>
            <a:t>技术类因子</a:t>
          </a:r>
        </a:p>
      </dgm:t>
    </dgm:pt>
    <dgm:pt modelId="{A2D4F7F4-4D7B-4483-B239-95405595478C}" cxnId="{6B2E065C-E7AE-4F6D-99CE-9DE27B7D555A}" type="parTrans">
      <dgm:prSet/>
      <dgm:spPr/>
      <dgm:t>
        <a:bodyPr/>
        <a:lstStyle/>
        <a:p>
          <a:endParaRPr lang="zh-CN" altLang="en-US"/>
        </a:p>
      </dgm:t>
    </dgm:pt>
    <dgm:pt modelId="{2B544C9C-8E05-42F5-9212-6599E4B2ECE4}" cxnId="{6B2E065C-E7AE-4F6D-99CE-9DE27B7D555A}" type="sibTrans">
      <dgm:prSet/>
      <dgm:spPr/>
      <dgm:t>
        <a:bodyPr/>
        <a:lstStyle/>
        <a:p>
          <a:endParaRPr lang="zh-CN" altLang="en-US"/>
        </a:p>
      </dgm:t>
    </dgm:pt>
    <dgm:pt modelId="{DCD7ECA2-2D44-4DD3-A485-E68F87783744}">
      <dgm:prSet phldrT="[文本]" phldr="0" custT="0"/>
      <dgm:spPr/>
      <dgm:t>
        <a:bodyPr vert="horz" wrap="square"/>
        <a:lstStyle/>
        <a:p>
          <a:pPr>
            <a:lnSpc>
              <a:spcPct val="100000"/>
            </a:lnSpc>
            <a:spcBef>
              <a:spcPct val="0"/>
            </a:spcBef>
            <a:spcAft>
              <a:spcPct val="15000"/>
            </a:spcAft>
          </a:pPr>
          <a:r>
            <a:rPr lang="zh-CN" altLang="en-US" dirty="0">
              <a:latin typeface="+mn-lt"/>
              <a:ea typeface="+mn-ea"/>
              <a:cs typeface="+mn-ea"/>
              <a:sym typeface="+mn-lt"/>
            </a:rPr>
            <a:t>动量反转因子</a:t>
          </a:r>
        </a:p>
      </dgm:t>
    </dgm:pt>
    <dgm:pt modelId="{01D15587-7CA2-411A-BE30-B5D76E9735EB}" cxnId="{EB58EB67-B10B-40F5-9FC6-A1B6AAD08149}" type="parTrans">
      <dgm:prSet/>
      <dgm:spPr/>
      <dgm:t>
        <a:bodyPr/>
        <a:lstStyle/>
        <a:p>
          <a:endParaRPr lang="zh-CN" altLang="en-US"/>
        </a:p>
      </dgm:t>
    </dgm:pt>
    <dgm:pt modelId="{D9EBDF9D-6177-42D1-A920-D45BC9B43FC5}" cxnId="{EB58EB67-B10B-40F5-9FC6-A1B6AAD08149}" type="sibTrans">
      <dgm:prSet/>
      <dgm:spPr/>
      <dgm:t>
        <a:bodyPr/>
        <a:lstStyle/>
        <a:p>
          <a:endParaRPr lang="zh-CN" altLang="en-US"/>
        </a:p>
      </dgm:t>
    </dgm:pt>
    <dgm:pt modelId="{36EA74F3-E884-4A5F-A6B3-8B697D183920}">
      <dgm:prSet phldr="0" custT="0"/>
      <dgm:spPr/>
      <dgm:t>
        <a:bodyPr vert="horz" wrap="square"/>
        <a:lstStyle/>
        <a:p>
          <a:pPr>
            <a:lnSpc>
              <a:spcPct val="100000"/>
            </a:lnSpc>
            <a:spcBef>
              <a:spcPct val="0"/>
            </a:spcBef>
            <a:spcAft>
              <a:spcPct val="15000"/>
            </a:spcAft>
          </a:pPr>
          <a:r>
            <a:rPr lang="zh-CN" altLang="en-US" dirty="0">
              <a:latin typeface="+mn-lt"/>
              <a:ea typeface="+mn-ea"/>
              <a:cs typeface="+mn-ea"/>
              <a:sym typeface="+mn-lt"/>
            </a:rPr>
            <a:t>超买超卖因子</a:t>
          </a:r>
        </a:p>
      </dgm:t>
    </dgm:pt>
    <dgm:pt modelId="{E2C9923B-1977-403E-AD80-EA6C6F28F9D2}" cxnId="{2E6E2850-BA42-452A-8A4E-0F1548FF53AA}" type="parTrans">
      <dgm:prSet/>
      <dgm:spPr/>
      <dgm:t>
        <a:bodyPr/>
        <a:lstStyle/>
        <a:p>
          <a:endParaRPr lang="zh-CN" altLang="en-US"/>
        </a:p>
      </dgm:t>
    </dgm:pt>
    <dgm:pt modelId="{9B8C730C-9153-44B4-996D-93B7FD26485C}" cxnId="{2E6E2850-BA42-452A-8A4E-0F1548FF53AA}" type="sibTrans">
      <dgm:prSet/>
      <dgm:spPr/>
      <dgm:t>
        <a:bodyPr/>
        <a:lstStyle/>
        <a:p>
          <a:endParaRPr lang="zh-CN" altLang="en-US"/>
        </a:p>
      </dgm:t>
    </dgm:pt>
    <dgm:pt modelId="{96C7C7C8-3A11-43DA-B6E1-A503633A42A2}">
      <dgm:prSet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趋势因子</a:t>
          </a:r>
        </a:p>
      </dgm:t>
    </dgm:pt>
    <dgm:pt modelId="{A731DBA2-1F2B-488A-806D-F47301D1D40D}" cxnId="{248F566E-A5F6-4117-8742-E76BC1F89289}" type="parTrans">
      <dgm:prSet/>
      <dgm:spPr/>
      <dgm:t>
        <a:bodyPr/>
        <a:lstStyle/>
        <a:p>
          <a:endParaRPr lang="zh-CN" altLang="en-US"/>
        </a:p>
      </dgm:t>
    </dgm:pt>
    <dgm:pt modelId="{A34C500B-D815-4334-BBAE-E9F525B2FF24}" cxnId="{248F566E-A5F6-4117-8742-E76BC1F89289}" type="sibTrans">
      <dgm:prSet/>
      <dgm:spPr/>
      <dgm:t>
        <a:bodyPr/>
        <a:lstStyle/>
        <a:p>
          <a:endParaRPr lang="zh-CN" altLang="en-US"/>
        </a:p>
      </dgm:t>
    </dgm:pt>
    <dgm:pt modelId="{79EDB6D2-C9C9-4C9F-AAA8-DD6499EE347D}">
      <dgm:prSet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波动因子</a:t>
          </a:r>
        </a:p>
      </dgm:t>
    </dgm:pt>
    <dgm:pt modelId="{9A765534-4D4C-4B41-8FA3-58581044DEAA}" cxnId="{113B29CD-597B-4FD9-BE9F-911354AA1649}" type="parTrans">
      <dgm:prSet/>
      <dgm:spPr/>
      <dgm:t>
        <a:bodyPr/>
        <a:lstStyle/>
        <a:p>
          <a:endParaRPr lang="zh-CN" altLang="en-US"/>
        </a:p>
      </dgm:t>
    </dgm:pt>
    <dgm:pt modelId="{B99212CE-D13F-4B6F-9F91-0456C92AF772}" cxnId="{113B29CD-597B-4FD9-BE9F-911354AA1649}" type="sibTrans">
      <dgm:prSet/>
      <dgm:spPr/>
      <dgm:t>
        <a:bodyPr/>
        <a:lstStyle/>
        <a:p>
          <a:endParaRPr lang="zh-CN" altLang="en-US"/>
        </a:p>
      </dgm:t>
    </dgm:pt>
    <dgm:pt modelId="{DEAF079E-B789-4E7F-A0D6-97AA72D194FF}">
      <dgm:prSet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成交量因子</a:t>
          </a:r>
        </a:p>
      </dgm:t>
    </dgm:pt>
    <dgm:pt modelId="{C9860471-3F1A-46E0-B2F1-B4CBE94CA7A9}" cxnId="{6737ED80-1EA7-4108-A515-FDA37F3A06AA}" type="parTrans">
      <dgm:prSet/>
      <dgm:spPr/>
      <dgm:t>
        <a:bodyPr/>
        <a:lstStyle/>
        <a:p>
          <a:endParaRPr lang="zh-CN" altLang="en-US"/>
        </a:p>
      </dgm:t>
    </dgm:pt>
    <dgm:pt modelId="{F8ADDBDD-84AD-4ADE-984D-4D3DCE84D7A9}" cxnId="{6737ED80-1EA7-4108-A515-FDA37F3A06AA}" type="sibTrans">
      <dgm:prSet/>
      <dgm:spPr/>
      <dgm:t>
        <a:bodyPr/>
        <a:lstStyle/>
        <a:p>
          <a:endParaRPr lang="zh-CN" altLang="en-US"/>
        </a:p>
      </dgm:t>
    </dgm:pt>
    <dgm:pt modelId="{E400A229-425E-4517-A4E8-259BA4F1D641}">
      <dgm:prSet phldrT="[文本]" phldr="0" custT="0"/>
      <dgm:spPr/>
      <dgm:t>
        <a:bodyPr vert="horz" wrap="square"/>
        <a:lstStyle/>
        <a:p>
          <a:pPr>
            <a:lnSpc>
              <a:spcPct val="100000"/>
            </a:lnSpc>
            <a:spcBef>
              <a:spcPct val="0"/>
            </a:spcBef>
            <a:spcAft>
              <a:spcPct val="35000"/>
            </a:spcAft>
          </a:pPr>
          <a:r>
            <a:rPr lang="zh-CN" altLang="en-US">
              <a:latin typeface="+mn-lt"/>
              <a:ea typeface="+mn-ea"/>
              <a:cs typeface="+mn-ea"/>
              <a:sym typeface="+mn-lt"/>
            </a:rPr>
            <a:t>经济类因子</a:t>
          </a:r>
        </a:p>
      </dgm:t>
    </dgm:pt>
    <dgm:pt modelId="{744BE3E2-E194-42E7-941A-C0F41144EE1E}" cxnId="{B7810D3A-A212-4411-93E3-2997B3B30DCE}" type="parTrans">
      <dgm:prSet/>
      <dgm:spPr/>
      <dgm:t>
        <a:bodyPr/>
        <a:lstStyle/>
        <a:p>
          <a:endParaRPr lang="zh-CN" altLang="en-US"/>
        </a:p>
      </dgm:t>
    </dgm:pt>
    <dgm:pt modelId="{34CF2285-61E3-46B7-8454-DD4724942BE4}" cxnId="{B7810D3A-A212-4411-93E3-2997B3B30DCE}" type="sibTrans">
      <dgm:prSet/>
      <dgm:spPr/>
      <dgm:t>
        <a:bodyPr/>
        <a:lstStyle/>
        <a:p>
          <a:endParaRPr lang="zh-CN" altLang="en-US"/>
        </a:p>
      </dgm:t>
    </dgm:pt>
    <dgm:pt modelId="{919B0E3A-CDEA-42FC-B66E-397405DAE14B}">
      <dgm:prSet phldrT="[文本]"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商品因子</a:t>
          </a:r>
        </a:p>
      </dgm:t>
    </dgm:pt>
    <dgm:pt modelId="{765A7463-79A9-413A-8CAF-6C8736DF737E}" cxnId="{88BA386A-B4C0-4FAA-A546-B9C5F9D486FA}" type="parTrans">
      <dgm:prSet/>
      <dgm:spPr/>
      <dgm:t>
        <a:bodyPr/>
        <a:lstStyle/>
        <a:p>
          <a:endParaRPr lang="zh-CN" altLang="en-US"/>
        </a:p>
      </dgm:t>
    </dgm:pt>
    <dgm:pt modelId="{80820266-7227-487E-A6BE-5F11438118AA}" cxnId="{88BA386A-B4C0-4FAA-A546-B9C5F9D486FA}" type="sibTrans">
      <dgm:prSet/>
      <dgm:spPr/>
      <dgm:t>
        <a:bodyPr/>
        <a:lstStyle/>
        <a:p>
          <a:endParaRPr lang="zh-CN" altLang="en-US"/>
        </a:p>
      </dgm:t>
    </dgm:pt>
    <dgm:pt modelId="{EB92933B-DECE-4431-8EDC-C97B5D69BD61}">
      <dgm:prSet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国债因子</a:t>
          </a:r>
        </a:p>
      </dgm:t>
    </dgm:pt>
    <dgm:pt modelId="{733947D9-24DE-40D1-A242-D693E485F627}" cxnId="{EAB93D65-EB77-42B5-AA92-3A8C6E7A43D5}" type="parTrans">
      <dgm:prSet/>
      <dgm:spPr/>
      <dgm:t>
        <a:bodyPr/>
        <a:lstStyle/>
        <a:p>
          <a:endParaRPr lang="zh-CN" altLang="en-US"/>
        </a:p>
      </dgm:t>
    </dgm:pt>
    <dgm:pt modelId="{04E5969E-080B-4ADD-A2C5-5152F531A3AF}" cxnId="{EAB93D65-EB77-42B5-AA92-3A8C6E7A43D5}" type="sibTrans">
      <dgm:prSet/>
      <dgm:spPr/>
      <dgm:t>
        <a:bodyPr/>
        <a:lstStyle/>
        <a:p>
          <a:endParaRPr lang="zh-CN" altLang="en-US"/>
        </a:p>
      </dgm:t>
    </dgm:pt>
    <dgm:pt modelId="{098B5EA3-F5AD-47C0-A1FB-3AB01FC9074A}">
      <dgm:prSet phldr="0" custT="0"/>
      <dgm:spPr/>
      <dgm:t>
        <a:bodyPr vert="horz" wrap="square"/>
        <a:lstStyle/>
        <a:p>
          <a:pPr>
            <a:lnSpc>
              <a:spcPct val="100000"/>
            </a:lnSpc>
            <a:spcBef>
              <a:spcPct val="0"/>
            </a:spcBef>
            <a:spcAft>
              <a:spcPct val="15000"/>
            </a:spcAft>
          </a:pPr>
          <a:r>
            <a:rPr lang="zh-CN" altLang="en-US">
              <a:latin typeface="+mn-lt"/>
              <a:ea typeface="+mn-ea"/>
              <a:cs typeface="+mn-ea"/>
              <a:sym typeface="+mn-lt"/>
            </a:rPr>
            <a:t>宏观因子</a:t>
          </a:r>
        </a:p>
      </dgm:t>
    </dgm:pt>
    <dgm:pt modelId="{786DE6F6-BE75-415C-AB9B-2C66EA93F596}" cxnId="{6AE6E8E2-3CD8-4C12-9695-B22F0044983C}" type="parTrans">
      <dgm:prSet/>
      <dgm:spPr/>
      <dgm:t>
        <a:bodyPr/>
        <a:lstStyle/>
        <a:p>
          <a:endParaRPr lang="zh-CN" altLang="en-US"/>
        </a:p>
      </dgm:t>
    </dgm:pt>
    <dgm:pt modelId="{41A7FD79-CCA4-4C1B-85A6-C500BAADB55C}" cxnId="{6AE6E8E2-3CD8-4C12-9695-B22F0044983C}" type="sibTrans">
      <dgm:prSet/>
      <dgm:spPr/>
      <dgm:t>
        <a:bodyPr/>
        <a:lstStyle/>
        <a:p>
          <a:endParaRPr lang="zh-CN" altLang="en-US"/>
        </a:p>
      </dgm:t>
    </dgm:pt>
    <dgm:pt modelId="{68BD68BC-1A6F-4897-AE58-D220871191CC}" type="pres">
      <dgm:prSet presAssocID="{CECC35F0-40B5-460D-A737-FC2ACF235663}" presName="composite" presStyleCnt="0">
        <dgm:presLayoutVars>
          <dgm:chMax val="5"/>
          <dgm:dir/>
          <dgm:animLvl val="ctr"/>
          <dgm:resizeHandles val="exact"/>
        </dgm:presLayoutVars>
      </dgm:prSet>
      <dgm:spPr/>
    </dgm:pt>
    <dgm:pt modelId="{DF7CCDCB-1FEF-446D-879C-7B573A150A85}" type="pres">
      <dgm:prSet presAssocID="{CECC35F0-40B5-460D-A737-FC2ACF235663}" presName="cycle" presStyleCnt="0"/>
      <dgm:spPr/>
    </dgm:pt>
    <dgm:pt modelId="{42504826-0B2E-42B2-89E0-6C444D015311}" type="pres">
      <dgm:prSet presAssocID="{CECC35F0-40B5-460D-A737-FC2ACF235663}" presName="centerShape" presStyleCnt="0"/>
      <dgm:spPr/>
    </dgm:pt>
    <dgm:pt modelId="{85032AF7-CC0A-43B1-ADBC-12E888570430}" type="pres">
      <dgm:prSet presAssocID="{CECC35F0-40B5-460D-A737-FC2ACF235663}" presName="connSite" presStyleLbl="node1" presStyleIdx="0" presStyleCnt="3"/>
      <dgm:spPr/>
    </dgm:pt>
    <dgm:pt modelId="{CE974068-7363-48BA-8A56-58FC71B522DC}" type="pres">
      <dgm:prSet presAssocID="{CECC35F0-40B5-460D-A737-FC2ACF235663}" presName="visible" presStyleLbl="node1" presStyleIdx="0" presStyleCnt="3" custLinFactNeighborX="3701" custLinFactNeighborY="-6028"/>
      <dgm:spPr/>
    </dgm:pt>
    <dgm:pt modelId="{CFE719B1-FDDF-4968-9D26-52CE098EA344}" type="pres">
      <dgm:prSet presAssocID="{A2D4F7F4-4D7B-4483-B239-95405595478C}" presName="Name25" presStyleLbl="parChTrans1D1" presStyleIdx="0" presStyleCnt="2"/>
      <dgm:spPr/>
    </dgm:pt>
    <dgm:pt modelId="{269D1A46-C3B2-412B-A63B-90077459CAEC}" type="pres">
      <dgm:prSet presAssocID="{5517B846-E84C-4864-89B5-1273D93BC899}" presName="node" presStyleCnt="0"/>
      <dgm:spPr/>
    </dgm:pt>
    <dgm:pt modelId="{B9FD9A9B-F5B2-41C6-AA4C-23B98CB4FBF3}" type="pres">
      <dgm:prSet presAssocID="{5517B846-E84C-4864-89B5-1273D93BC899}" presName="parentNode" presStyleLbl="node1" presStyleIdx="1" presStyleCnt="3">
        <dgm:presLayoutVars>
          <dgm:chMax val="1"/>
          <dgm:bulletEnabled val="1"/>
        </dgm:presLayoutVars>
      </dgm:prSet>
      <dgm:spPr/>
    </dgm:pt>
    <dgm:pt modelId="{4B22126E-6F7A-4ADB-A489-ACBD46EA330A}" type="pres">
      <dgm:prSet presAssocID="{5517B846-E84C-4864-89B5-1273D93BC899}" presName="childNode" presStyleLbl="revTx" presStyleIdx="0" presStyleCnt="2">
        <dgm:presLayoutVars>
          <dgm:bulletEnabled val="1"/>
        </dgm:presLayoutVars>
      </dgm:prSet>
      <dgm:spPr/>
    </dgm:pt>
    <dgm:pt modelId="{DB5F8B40-7FFB-4BF2-AB97-4DD23BBB3CB3}" type="pres">
      <dgm:prSet presAssocID="{744BE3E2-E194-42E7-941A-C0F41144EE1E}" presName="Name25" presStyleLbl="parChTrans1D1" presStyleIdx="1" presStyleCnt="2"/>
      <dgm:spPr/>
    </dgm:pt>
    <dgm:pt modelId="{66D0D311-5AB8-4EC8-ABBC-B19EB1C7F0C4}" type="pres">
      <dgm:prSet presAssocID="{E400A229-425E-4517-A4E8-259BA4F1D641}" presName="node" presStyleCnt="0"/>
      <dgm:spPr/>
    </dgm:pt>
    <dgm:pt modelId="{8C52F264-3E24-4EC4-9000-82B4D521C9E0}" type="pres">
      <dgm:prSet presAssocID="{E400A229-425E-4517-A4E8-259BA4F1D641}" presName="parentNode" presStyleLbl="node1" presStyleIdx="2" presStyleCnt="3">
        <dgm:presLayoutVars>
          <dgm:chMax val="1"/>
          <dgm:bulletEnabled val="1"/>
        </dgm:presLayoutVars>
      </dgm:prSet>
      <dgm:spPr/>
    </dgm:pt>
    <dgm:pt modelId="{22A9452E-DB9D-4347-9D41-D29067BCCCC1}" type="pres">
      <dgm:prSet presAssocID="{E400A229-425E-4517-A4E8-259BA4F1D641}" presName="childNode" presStyleLbl="revTx" presStyleIdx="1" presStyleCnt="2">
        <dgm:presLayoutVars>
          <dgm:bulletEnabled val="1"/>
        </dgm:presLayoutVars>
      </dgm:prSet>
      <dgm:spPr/>
    </dgm:pt>
  </dgm:ptLst>
  <dgm:cxnLst>
    <dgm:cxn modelId="{B7810D3A-A212-4411-93E3-2997B3B30DCE}" srcId="{CECC35F0-40B5-460D-A737-FC2ACF235663}" destId="{E400A229-425E-4517-A4E8-259BA4F1D641}" srcOrd="1" destOrd="0" parTransId="{744BE3E2-E194-42E7-941A-C0F41144EE1E}" sibTransId="{34CF2285-61E3-46B7-8454-DD4724942BE4}"/>
    <dgm:cxn modelId="{6B2E065C-E7AE-4F6D-99CE-9DE27B7D555A}" srcId="{CECC35F0-40B5-460D-A737-FC2ACF235663}" destId="{5517B846-E84C-4864-89B5-1273D93BC899}" srcOrd="0" destOrd="0" parTransId="{A2D4F7F4-4D7B-4483-B239-95405595478C}" sibTransId="{2B544C9C-8E05-42F5-9212-6599E4B2ECE4}"/>
    <dgm:cxn modelId="{7F258E61-41DA-4BFF-85A0-21278A9A02C6}" type="presOf" srcId="{A2D4F7F4-4D7B-4483-B239-95405595478C}" destId="{CFE719B1-FDDF-4968-9D26-52CE098EA344}" srcOrd="0" destOrd="0" presId="urn:microsoft.com/office/officeart/2005/8/layout/radial2#1"/>
    <dgm:cxn modelId="{EAB93D65-EB77-42B5-AA92-3A8C6E7A43D5}" srcId="{E400A229-425E-4517-A4E8-259BA4F1D641}" destId="{EB92933B-DECE-4431-8EDC-C97B5D69BD61}" srcOrd="1" destOrd="0" parTransId="{733947D9-24DE-40D1-A242-D693E485F627}" sibTransId="{04E5969E-080B-4ADD-A2C5-5152F531A3AF}"/>
    <dgm:cxn modelId="{EB58EB67-B10B-40F5-9FC6-A1B6AAD08149}" srcId="{5517B846-E84C-4864-89B5-1273D93BC899}" destId="{DCD7ECA2-2D44-4DD3-A485-E68F87783744}" srcOrd="0" destOrd="0" parTransId="{01D15587-7CA2-411A-BE30-B5D76E9735EB}" sibTransId="{D9EBDF9D-6177-42D1-A920-D45BC9B43FC5}"/>
    <dgm:cxn modelId="{738E3348-3451-4C49-99D4-2F0B8A1FEF30}" type="presOf" srcId="{36EA74F3-E884-4A5F-A6B3-8B697D183920}" destId="{4B22126E-6F7A-4ADB-A489-ACBD46EA330A}" srcOrd="0" destOrd="1" presId="urn:microsoft.com/office/officeart/2005/8/layout/radial2#1"/>
    <dgm:cxn modelId="{88BA386A-B4C0-4FAA-A546-B9C5F9D486FA}" srcId="{E400A229-425E-4517-A4E8-259BA4F1D641}" destId="{919B0E3A-CDEA-42FC-B66E-397405DAE14B}" srcOrd="0" destOrd="0" parTransId="{765A7463-79A9-413A-8CAF-6C8736DF737E}" sibTransId="{80820266-7227-487E-A6BE-5F11438118AA}"/>
    <dgm:cxn modelId="{4B790F4E-1C16-4F9F-9581-9A6581107407}" type="presOf" srcId="{DEAF079E-B789-4E7F-A0D6-97AA72D194FF}" destId="{4B22126E-6F7A-4ADB-A489-ACBD46EA330A}" srcOrd="0" destOrd="4" presId="urn:microsoft.com/office/officeart/2005/8/layout/radial2#1"/>
    <dgm:cxn modelId="{248F566E-A5F6-4117-8742-E76BC1F89289}" srcId="{5517B846-E84C-4864-89B5-1273D93BC899}" destId="{96C7C7C8-3A11-43DA-B6E1-A503633A42A2}" srcOrd="2" destOrd="0" parTransId="{A731DBA2-1F2B-488A-806D-F47301D1D40D}" sibTransId="{A34C500B-D815-4334-BBAE-E9F525B2FF24}"/>
    <dgm:cxn modelId="{2E6E2850-BA42-452A-8A4E-0F1548FF53AA}" srcId="{5517B846-E84C-4864-89B5-1273D93BC899}" destId="{36EA74F3-E884-4A5F-A6B3-8B697D183920}" srcOrd="1" destOrd="0" parTransId="{E2C9923B-1977-403E-AD80-EA6C6F28F9D2}" sibTransId="{9B8C730C-9153-44B4-996D-93B7FD26485C}"/>
    <dgm:cxn modelId="{62638257-D342-40B3-A6E5-242FF5CDEB1B}" type="presOf" srcId="{CECC35F0-40B5-460D-A737-FC2ACF235663}" destId="{68BD68BC-1A6F-4897-AE58-D220871191CC}" srcOrd="0" destOrd="0" presId="urn:microsoft.com/office/officeart/2005/8/layout/radial2#1"/>
    <dgm:cxn modelId="{6737ED80-1EA7-4108-A515-FDA37F3A06AA}" srcId="{5517B846-E84C-4864-89B5-1273D93BC899}" destId="{DEAF079E-B789-4E7F-A0D6-97AA72D194FF}" srcOrd="4" destOrd="0" parTransId="{C9860471-3F1A-46E0-B2F1-B4CBE94CA7A9}" sibTransId="{F8ADDBDD-84AD-4ADE-984D-4D3DCE84D7A9}"/>
    <dgm:cxn modelId="{18CB0A83-9F84-4B27-A222-3498DD8D4F77}" type="presOf" srcId="{E400A229-425E-4517-A4E8-259BA4F1D641}" destId="{8C52F264-3E24-4EC4-9000-82B4D521C9E0}" srcOrd="0" destOrd="0" presId="urn:microsoft.com/office/officeart/2005/8/layout/radial2#1"/>
    <dgm:cxn modelId="{4C0F9B8B-B76C-4A08-AEB7-242CD9053BE1}" type="presOf" srcId="{5517B846-E84C-4864-89B5-1273D93BC899}" destId="{B9FD9A9B-F5B2-41C6-AA4C-23B98CB4FBF3}" srcOrd="0" destOrd="0" presId="urn:microsoft.com/office/officeart/2005/8/layout/radial2#1"/>
    <dgm:cxn modelId="{ED9141B4-F792-414E-B0BA-39130D1D44D0}" type="presOf" srcId="{79EDB6D2-C9C9-4C9F-AAA8-DD6499EE347D}" destId="{4B22126E-6F7A-4ADB-A489-ACBD46EA330A}" srcOrd="0" destOrd="3" presId="urn:microsoft.com/office/officeart/2005/8/layout/radial2#1"/>
    <dgm:cxn modelId="{2DB195BD-557D-4C9B-A378-6FFC667E46B7}" type="presOf" srcId="{098B5EA3-F5AD-47C0-A1FB-3AB01FC9074A}" destId="{22A9452E-DB9D-4347-9D41-D29067BCCCC1}" srcOrd="0" destOrd="2" presId="urn:microsoft.com/office/officeart/2005/8/layout/radial2#1"/>
    <dgm:cxn modelId="{E9345BC1-3D7B-48C8-B6BE-4E6EB8FDCFC0}" type="presOf" srcId="{919B0E3A-CDEA-42FC-B66E-397405DAE14B}" destId="{22A9452E-DB9D-4347-9D41-D29067BCCCC1}" srcOrd="0" destOrd="0" presId="urn:microsoft.com/office/officeart/2005/8/layout/radial2#1"/>
    <dgm:cxn modelId="{4EA089C5-16A8-457D-B00B-860EFA440E65}" type="presOf" srcId="{96C7C7C8-3A11-43DA-B6E1-A503633A42A2}" destId="{4B22126E-6F7A-4ADB-A489-ACBD46EA330A}" srcOrd="0" destOrd="2" presId="urn:microsoft.com/office/officeart/2005/8/layout/radial2#1"/>
    <dgm:cxn modelId="{7D99BCCB-7CD6-49FD-89FF-D3419C8A9FFC}" type="presOf" srcId="{744BE3E2-E194-42E7-941A-C0F41144EE1E}" destId="{DB5F8B40-7FFB-4BF2-AB97-4DD23BBB3CB3}" srcOrd="0" destOrd="0" presId="urn:microsoft.com/office/officeart/2005/8/layout/radial2#1"/>
    <dgm:cxn modelId="{500AA4CC-2A44-4C14-B702-1DB25F2AE9D6}" type="presOf" srcId="{DCD7ECA2-2D44-4DD3-A485-E68F87783744}" destId="{4B22126E-6F7A-4ADB-A489-ACBD46EA330A}" srcOrd="0" destOrd="0" presId="urn:microsoft.com/office/officeart/2005/8/layout/radial2#1"/>
    <dgm:cxn modelId="{113B29CD-597B-4FD9-BE9F-911354AA1649}" srcId="{5517B846-E84C-4864-89B5-1273D93BC899}" destId="{79EDB6D2-C9C9-4C9F-AAA8-DD6499EE347D}" srcOrd="3" destOrd="0" parTransId="{9A765534-4D4C-4B41-8FA3-58581044DEAA}" sibTransId="{B99212CE-D13F-4B6F-9F91-0456C92AF772}"/>
    <dgm:cxn modelId="{02E80DDF-29A8-49A6-A5E5-CB99440E3FD0}" type="presOf" srcId="{EB92933B-DECE-4431-8EDC-C97B5D69BD61}" destId="{22A9452E-DB9D-4347-9D41-D29067BCCCC1}" srcOrd="0" destOrd="1" presId="urn:microsoft.com/office/officeart/2005/8/layout/radial2#1"/>
    <dgm:cxn modelId="{6AE6E8E2-3CD8-4C12-9695-B22F0044983C}" srcId="{E400A229-425E-4517-A4E8-259BA4F1D641}" destId="{098B5EA3-F5AD-47C0-A1FB-3AB01FC9074A}" srcOrd="2" destOrd="0" parTransId="{786DE6F6-BE75-415C-AB9B-2C66EA93F596}" sibTransId="{41A7FD79-CCA4-4C1B-85A6-C500BAADB55C}"/>
    <dgm:cxn modelId="{C048BDAD-2816-4C0E-AC12-17139727876C}" type="presParOf" srcId="{68BD68BC-1A6F-4897-AE58-D220871191CC}" destId="{DF7CCDCB-1FEF-446D-879C-7B573A150A85}" srcOrd="0" destOrd="0" presId="urn:microsoft.com/office/officeart/2005/8/layout/radial2#1"/>
    <dgm:cxn modelId="{A1BC290F-862A-4167-9B9D-CDC0D719AF59}" type="presParOf" srcId="{DF7CCDCB-1FEF-446D-879C-7B573A150A85}" destId="{42504826-0B2E-42B2-89E0-6C444D015311}" srcOrd="0" destOrd="0" presId="urn:microsoft.com/office/officeart/2005/8/layout/radial2#1"/>
    <dgm:cxn modelId="{1665C72E-F039-4BB3-9CE0-0927B90B04BB}" type="presParOf" srcId="{42504826-0B2E-42B2-89E0-6C444D015311}" destId="{85032AF7-CC0A-43B1-ADBC-12E888570430}" srcOrd="0" destOrd="0" presId="urn:microsoft.com/office/officeart/2005/8/layout/radial2#1"/>
    <dgm:cxn modelId="{7B652856-B5F0-4017-94E1-4ED6AB6CA0E7}" type="presParOf" srcId="{42504826-0B2E-42B2-89E0-6C444D015311}" destId="{CE974068-7363-48BA-8A56-58FC71B522DC}" srcOrd="1" destOrd="0" presId="urn:microsoft.com/office/officeart/2005/8/layout/radial2#1"/>
    <dgm:cxn modelId="{61E73DAD-7918-4865-A411-1C9C7209CED4}" type="presParOf" srcId="{DF7CCDCB-1FEF-446D-879C-7B573A150A85}" destId="{CFE719B1-FDDF-4968-9D26-52CE098EA344}" srcOrd="1" destOrd="0" presId="urn:microsoft.com/office/officeart/2005/8/layout/radial2#1"/>
    <dgm:cxn modelId="{42981E26-AAA5-4FF1-9AEB-DDF7D9CF6D56}" type="presParOf" srcId="{DF7CCDCB-1FEF-446D-879C-7B573A150A85}" destId="{269D1A46-C3B2-412B-A63B-90077459CAEC}" srcOrd="2" destOrd="0" presId="urn:microsoft.com/office/officeart/2005/8/layout/radial2#1"/>
    <dgm:cxn modelId="{073E0263-157A-4CA7-B64B-69C2A2105E4A}" type="presParOf" srcId="{269D1A46-C3B2-412B-A63B-90077459CAEC}" destId="{B9FD9A9B-F5B2-41C6-AA4C-23B98CB4FBF3}" srcOrd="0" destOrd="0" presId="urn:microsoft.com/office/officeart/2005/8/layout/radial2#1"/>
    <dgm:cxn modelId="{B38D472F-E540-4FF1-B21A-3F36AA2FB252}" type="presParOf" srcId="{269D1A46-C3B2-412B-A63B-90077459CAEC}" destId="{4B22126E-6F7A-4ADB-A489-ACBD46EA330A}" srcOrd="1" destOrd="0" presId="urn:microsoft.com/office/officeart/2005/8/layout/radial2#1"/>
    <dgm:cxn modelId="{CC828CD8-7C7C-42A8-A03A-49FC622A2419}" type="presParOf" srcId="{DF7CCDCB-1FEF-446D-879C-7B573A150A85}" destId="{DB5F8B40-7FFB-4BF2-AB97-4DD23BBB3CB3}" srcOrd="3" destOrd="0" presId="urn:microsoft.com/office/officeart/2005/8/layout/radial2#1"/>
    <dgm:cxn modelId="{2FA46EC3-A900-4F09-A2E4-688B258EA6BD}" type="presParOf" srcId="{DF7CCDCB-1FEF-446D-879C-7B573A150A85}" destId="{66D0D311-5AB8-4EC8-ABBC-B19EB1C7F0C4}" srcOrd="4" destOrd="0" presId="urn:microsoft.com/office/officeart/2005/8/layout/radial2#1"/>
    <dgm:cxn modelId="{CF07BBD7-B7B0-40AB-9AC5-F24E8E0B3304}" type="presParOf" srcId="{66D0D311-5AB8-4EC8-ABBC-B19EB1C7F0C4}" destId="{8C52F264-3E24-4EC4-9000-82B4D521C9E0}" srcOrd="0" destOrd="0" presId="urn:microsoft.com/office/officeart/2005/8/layout/radial2#1"/>
    <dgm:cxn modelId="{8C640547-7B98-4B3E-853F-31438259C2C2}" type="presParOf" srcId="{66D0D311-5AB8-4EC8-ABBC-B19EB1C7F0C4}" destId="{22A9452E-DB9D-4347-9D41-D29067BCCCC1}" srcOrd="1" destOrd="0" presId="urn:microsoft.com/office/officeart/2005/8/layout/radial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1#6" qsCatId="simple" csTypeId="urn:microsoft.com/office/officeart/2005/8/colors/accent1_2#8" csCatId="accent1" phldr="0"/>
      <dgm:spPr/>
      <dgm:t>
        <a:bodyPr/>
        <a:lstStyle/>
        <a:p>
          <a:endParaRPr lang="zh-CN" altLang="en-US"/>
        </a:p>
      </dgm:t>
    </dgm:pt>
    <dgm:pt modelId="{0605F139-5EF0-48E7-A091-192233D2011D}">
      <dgm:prSet phldrT="[文本]" phldr="0" custT="1"/>
      <dgm:spPr/>
      <dgm:t>
        <a:bodyPr vert="horz" wrap="square"/>
        <a:lstStyle/>
        <a:p>
          <a:pPr>
            <a:lnSpc>
              <a:spcPct val="100000"/>
            </a:lnSpc>
            <a:spcBef>
              <a:spcPct val="0"/>
            </a:spcBef>
            <a:spcAft>
              <a:spcPct val="35000"/>
            </a:spcAft>
          </a:pPr>
          <a:r>
            <a:rPr lang="zh-CN" altLang="en-US" sz="3200">
              <a:latin typeface="+mn-lt"/>
              <a:ea typeface="+mn-ea"/>
              <a:cs typeface="+mn-ea"/>
              <a:sym typeface="+mn-lt"/>
            </a:rPr>
            <a:t>模型选择</a:t>
          </a:r>
        </a:p>
      </dgm:t>
    </dgm:pt>
    <dgm:pt modelId="{2AFB1B2A-8749-4E5E-9CB9-0B60F81C46F8}" cxnId="{9B0DF36F-DB33-419B-B43F-48D7271F81C6}" type="parTrans">
      <dgm:prSet/>
      <dgm:spPr/>
      <dgm:t>
        <a:bodyPr/>
        <a:lstStyle/>
        <a:p>
          <a:endParaRPr lang="zh-CN" altLang="en-US"/>
        </a:p>
      </dgm:t>
    </dgm:pt>
    <dgm:pt modelId="{E0FFEB56-236E-4FE9-83BF-31494E265D5A}" cxnId="{9B0DF36F-DB33-419B-B43F-48D7271F81C6}" type="sibTrans">
      <dgm:prSet/>
      <dgm:spPr/>
      <dgm:t>
        <a:bodyPr/>
        <a:lstStyle/>
        <a:p>
          <a:endParaRPr lang="zh-CN" altLang="en-US"/>
        </a:p>
      </dgm:t>
    </dgm:pt>
    <dgm:pt modelId="{4530EE7D-F557-4815-9ED2-EABC47F46978}">
      <dgm:prSet phldrT="[文本]" phldr="0" custT="0"/>
      <dgm:spPr/>
      <dgm:t>
        <a:bodyPr vert="horz" wrap="square"/>
        <a:lstStyle/>
        <a:p>
          <a:pPr>
            <a:lnSpc>
              <a:spcPct val="100000"/>
            </a:lnSpc>
            <a:spcBef>
              <a:spcPct val="0"/>
            </a:spcBef>
            <a:spcAft>
              <a:spcPct val="35000"/>
            </a:spcAft>
          </a:pPr>
          <a:r>
            <a:rPr lang="zh-CN" altLang="en-US" dirty="0">
              <a:latin typeface="+mn-lt"/>
              <a:ea typeface="+mn-ea"/>
              <a:cs typeface="+mn-ea"/>
              <a:sym typeface="+mn-lt"/>
            </a:rPr>
            <a:t>逻辑回归</a:t>
          </a:r>
          <a:endParaRPr lang="zh-CN" altLang="en-US">
            <a:latin typeface="+mn-lt"/>
            <a:ea typeface="+mn-ea"/>
            <a:cs typeface="+mn-ea"/>
            <a:sym typeface="+mn-lt"/>
          </a:endParaRPr>
        </a:p>
      </dgm:t>
    </dgm:pt>
    <dgm:pt modelId="{AC2BFF99-DAE2-494A-88AB-85D75BC6D2EE}" cxnId="{A9BE8AB1-6211-43FA-9699-1AF0CFC0FF2C}" type="parTrans">
      <dgm:prSet/>
      <dgm:spPr/>
      <dgm:t>
        <a:bodyPr/>
        <a:lstStyle/>
        <a:p>
          <a:endParaRPr lang="zh-CN" altLang="en-US"/>
        </a:p>
      </dgm:t>
    </dgm:pt>
    <dgm:pt modelId="{B98A0394-6758-42EB-8D0E-4491BED52B6C}" cxnId="{A9BE8AB1-6211-43FA-9699-1AF0CFC0FF2C}" type="sibTrans">
      <dgm:prSet/>
      <dgm:spPr/>
      <dgm:t>
        <a:bodyPr/>
        <a:lstStyle/>
        <a:p>
          <a:endParaRPr lang="zh-CN" altLang="en-US"/>
        </a:p>
      </dgm:t>
    </dgm:pt>
    <dgm:pt modelId="{4E4A1E17-A3EC-4A54-9171-277E11A0B287}">
      <dgm:prSet phldrT="[文本]" phldr="0" custT="0"/>
      <dgm:spPr/>
      <dgm:t>
        <a:bodyPr vert="horz" wrap="square"/>
        <a:lstStyle/>
        <a:p>
          <a:pPr>
            <a:lnSpc>
              <a:spcPct val="100000"/>
            </a:lnSpc>
            <a:spcBef>
              <a:spcPct val="0"/>
            </a:spcBef>
            <a:spcAft>
              <a:spcPct val="35000"/>
            </a:spcAft>
          </a:pPr>
          <a:r>
            <a:rPr lang="zh-CN" altLang="en-US" dirty="0">
              <a:latin typeface="+mn-lt"/>
              <a:ea typeface="+mn-ea"/>
              <a:cs typeface="+mn-ea"/>
              <a:sym typeface="+mn-lt"/>
            </a:rPr>
            <a:t>支持向量机</a:t>
          </a:r>
          <a:endParaRPr lang="zh-CN" altLang="en-US">
            <a:latin typeface="+mn-lt"/>
            <a:ea typeface="+mn-ea"/>
            <a:cs typeface="+mn-ea"/>
            <a:sym typeface="+mn-lt"/>
          </a:endParaRPr>
        </a:p>
      </dgm:t>
    </dgm:pt>
    <dgm:pt modelId="{367D7799-1E5C-4947-8AD1-85D1E0D367AF}" cxnId="{E500F3E7-564E-4E7A-8D31-2228396A1925}" type="parTrans">
      <dgm:prSet/>
      <dgm:spPr/>
      <dgm:t>
        <a:bodyPr/>
        <a:lstStyle/>
        <a:p>
          <a:endParaRPr lang="zh-CN" altLang="en-US"/>
        </a:p>
      </dgm:t>
    </dgm:pt>
    <dgm:pt modelId="{7FFEBD18-7D5B-41C0-A8F3-60942A71708D}" cxnId="{E500F3E7-564E-4E7A-8D31-2228396A1925}" type="sibTrans">
      <dgm:prSet/>
      <dgm:spPr/>
      <dgm:t>
        <a:bodyPr/>
        <a:lstStyle/>
        <a:p>
          <a:endParaRPr lang="zh-CN" altLang="en-US"/>
        </a:p>
      </dgm:t>
    </dgm:pt>
    <dgm:pt modelId="{F04CC1E0-C24E-4DD6-83A6-4D71761185C9}">
      <dgm:prSet phldr="0" custT="0"/>
      <dgm:spPr/>
      <dgm:t>
        <a:bodyPr vert="horz" wrap="square"/>
        <a:lstStyle/>
        <a:p>
          <a:pPr>
            <a:lnSpc>
              <a:spcPct val="100000"/>
            </a:lnSpc>
            <a:spcBef>
              <a:spcPct val="0"/>
            </a:spcBef>
            <a:spcAft>
              <a:spcPct val="35000"/>
            </a:spcAft>
          </a:pPr>
          <a:r>
            <a:rPr>
              <a:latin typeface="+mn-lt"/>
              <a:ea typeface="+mn-ea"/>
              <a:cs typeface="+mn-ea"/>
              <a:sym typeface="+mn-lt"/>
            </a:rPr>
            <a:t>K</a:t>
          </a:r>
          <a:r>
            <a:rPr lang="zh-CN" altLang="en-US" dirty="0">
              <a:latin typeface="+mn-lt"/>
              <a:ea typeface="+mn-ea"/>
              <a:cs typeface="+mn-ea"/>
              <a:sym typeface="+mn-lt"/>
            </a:rPr>
            <a:t>近邻</a:t>
          </a:r>
        </a:p>
      </dgm:t>
    </dgm:pt>
    <dgm:pt modelId="{C7D51ECC-B399-4729-8472-0A595970B35C}" cxnId="{F4CDB82A-E169-4BF7-A5DB-C6F50A224CBB}" type="parTrans">
      <dgm:prSet/>
      <dgm:spPr/>
      <dgm:t>
        <a:bodyPr/>
        <a:lstStyle/>
        <a:p>
          <a:endParaRPr lang="zh-CN" altLang="en-US"/>
        </a:p>
      </dgm:t>
    </dgm:pt>
    <dgm:pt modelId="{540A716A-FBBE-4766-83AF-902D0D6CDA32}" cxnId="{F4CDB82A-E169-4BF7-A5DB-C6F50A224CBB}" type="sibTrans">
      <dgm:prSet/>
      <dgm:spPr/>
      <dgm:t>
        <a:bodyPr/>
        <a:lstStyle/>
        <a:p>
          <a:endParaRPr lang="zh-CN" altLang="en-US"/>
        </a:p>
      </dgm:t>
    </dgm:pt>
    <dgm:pt modelId="{9DCD7D88-C45E-44E6-ACB8-B81FBD6DEA55}">
      <dgm:prSet phldr="0" custT="0"/>
      <dgm:spPr/>
      <dgm:t>
        <a:bodyPr vert="horz" wrap="square"/>
        <a:lstStyle/>
        <a:p>
          <a:pPr>
            <a:lnSpc>
              <a:spcPct val="100000"/>
            </a:lnSpc>
            <a:spcBef>
              <a:spcPct val="0"/>
            </a:spcBef>
            <a:spcAft>
              <a:spcPct val="35000"/>
            </a:spcAft>
          </a:pPr>
          <a:r>
            <a:rPr>
              <a:latin typeface="+mn-lt"/>
              <a:ea typeface="+mn-ea"/>
              <a:cs typeface="+mn-ea"/>
              <a:sym typeface="+mn-lt"/>
            </a:rPr>
            <a:t>朴</a:t>
          </a:r>
          <a:r>
            <a:rPr lang="zh-CN" altLang="en-US" dirty="0">
              <a:latin typeface="+mn-lt"/>
              <a:ea typeface="+mn-ea"/>
              <a:cs typeface="+mn-ea"/>
              <a:sym typeface="+mn-lt"/>
            </a:rPr>
            <a:t>素贝叶斯</a:t>
          </a:r>
        </a:p>
      </dgm:t>
    </dgm:pt>
    <dgm:pt modelId="{2EDCA066-9EA0-4426-8360-910CBCAB121C}" cxnId="{85FB400F-9626-46B3-B39E-392C29D205A7}" type="parTrans">
      <dgm:prSet/>
      <dgm:spPr/>
      <dgm:t>
        <a:bodyPr/>
        <a:lstStyle/>
        <a:p>
          <a:endParaRPr lang="zh-CN" altLang="en-US"/>
        </a:p>
      </dgm:t>
    </dgm:pt>
    <dgm:pt modelId="{CBC9AC04-F5F8-491E-90E9-A66E12181C02}" cxnId="{85FB400F-9626-46B3-B39E-392C29D205A7}" type="sibTrans">
      <dgm:prSet/>
      <dgm:spPr/>
      <dgm:t>
        <a:bodyPr/>
        <a:lstStyle/>
        <a:p>
          <a:endParaRPr lang="zh-CN" altLang="en-US"/>
        </a:p>
      </dgm:t>
    </dgm:pt>
    <dgm:pt modelId="{EF179F29-45E8-4AE8-A8C1-3D17B53C2570}">
      <dgm:prSet phldr="0" custT="0"/>
      <dgm:spPr/>
      <dgm:t>
        <a:bodyPr vert="horz" wrap="square"/>
        <a:lstStyle/>
        <a:p>
          <a:pPr>
            <a:lnSpc>
              <a:spcPct val="100000"/>
            </a:lnSpc>
            <a:spcBef>
              <a:spcPct val="0"/>
            </a:spcBef>
            <a:spcAft>
              <a:spcPct val="35000"/>
            </a:spcAft>
          </a:pPr>
          <a:r>
            <a:rPr>
              <a:latin typeface="+mn-lt"/>
              <a:ea typeface="+mn-ea"/>
              <a:cs typeface="+mn-ea"/>
              <a:sym typeface="+mn-lt"/>
            </a:rPr>
            <a:t>人</a:t>
          </a:r>
          <a:r>
            <a:rPr lang="zh-CN" altLang="en-US" dirty="0">
              <a:latin typeface="+mn-lt"/>
              <a:ea typeface="+mn-ea"/>
              <a:cs typeface="+mn-ea"/>
              <a:sym typeface="+mn-lt"/>
            </a:rPr>
            <a:t>工神经网络</a:t>
          </a:r>
        </a:p>
      </dgm:t>
    </dgm:pt>
    <dgm:pt modelId="{ED9F6A2F-922C-4CA5-BA36-F1F1642FAC82}" cxnId="{400FA448-6B56-40AB-9497-56028C5FED89}" type="parTrans">
      <dgm:prSet/>
      <dgm:spPr/>
      <dgm:t>
        <a:bodyPr/>
        <a:lstStyle/>
        <a:p>
          <a:endParaRPr lang="zh-CN" altLang="en-US"/>
        </a:p>
      </dgm:t>
    </dgm:pt>
    <dgm:pt modelId="{974DF6E9-7D03-42E2-B139-C8C4824D87C3}" cxnId="{400FA448-6B56-40AB-9497-56028C5FED89}" type="sibTrans">
      <dgm:prSet/>
      <dgm:spPr/>
      <dgm:t>
        <a:bodyPr/>
        <a:lstStyle/>
        <a:p>
          <a:endParaRPr lang="zh-CN" altLang="en-US"/>
        </a:p>
      </dgm:t>
    </dgm:pt>
    <dgm:pt modelId="{80643C19-7EEE-43B2-A46B-D0C5308775FC}">
      <dgm:prSet phldr="0" custT="0"/>
      <dgm:spPr/>
      <dgm:t>
        <a:bodyPr vert="horz" wrap="square"/>
        <a:lstStyle/>
        <a:p>
          <a:pPr>
            <a:lnSpc>
              <a:spcPct val="100000"/>
            </a:lnSpc>
            <a:spcBef>
              <a:spcPct val="0"/>
            </a:spcBef>
            <a:spcAft>
              <a:spcPct val="35000"/>
            </a:spcAft>
          </a:pPr>
          <a:r>
            <a:rPr>
              <a:latin typeface="+mn-lt"/>
              <a:ea typeface="+mn-ea"/>
              <a:cs typeface="+mn-ea"/>
              <a:sym typeface="+mn-lt"/>
            </a:rPr>
            <a:t>决</a:t>
          </a:r>
          <a:r>
            <a:rPr lang="zh-CN" altLang="en-US" dirty="0">
              <a:latin typeface="+mn-lt"/>
              <a:ea typeface="+mn-ea"/>
              <a:cs typeface="+mn-ea"/>
              <a:sym typeface="+mn-lt"/>
            </a:rPr>
            <a:t>策树</a:t>
          </a:r>
        </a:p>
      </dgm:t>
    </dgm:pt>
    <dgm:pt modelId="{CFD78287-FE06-4A93-B0BA-7731EEC2FBF1}" cxnId="{5B2054C1-390E-459D-8008-F786A5E5625C}" type="parTrans">
      <dgm:prSet/>
      <dgm:spPr/>
      <dgm:t>
        <a:bodyPr/>
        <a:lstStyle/>
        <a:p>
          <a:endParaRPr lang="zh-CN" altLang="en-US"/>
        </a:p>
      </dgm:t>
    </dgm:pt>
    <dgm:pt modelId="{6C793C7F-335C-400E-BB48-1848CEC48735}" cxnId="{5B2054C1-390E-459D-8008-F786A5E5625C}" type="sibTrans">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ScaleX="204718" custScaleY="222044">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6"/>
      <dgm:spPr/>
    </dgm:pt>
    <dgm:pt modelId="{C1833E64-0598-4ED8-B73B-4C820BB35531}" type="pres">
      <dgm:prSet presAssocID="{AC2BFF99-DAE2-494A-88AB-85D75BC6D2EE}" presName="connTx" presStyleLbl="parChTrans1D2" presStyleIdx="0" presStyleCnt="6"/>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6">
        <dgm:presLayoutVars>
          <dgm:chPref val="3"/>
        </dgm:presLayoutVars>
      </dgm:prSet>
      <dgm:spPr/>
    </dgm:pt>
    <dgm:pt modelId="{48673F39-879C-4946-8DC7-FD68F0552920}" type="pres">
      <dgm:prSet presAssocID="{4530EE7D-F557-4815-9ED2-EABC47F46978}" presName="level3hierChild" presStyleCnt="0"/>
      <dgm:spPr/>
    </dgm:pt>
    <dgm:pt modelId="{2E81B90F-7494-41FF-808F-F7F82B993B40}" type="pres">
      <dgm:prSet presAssocID="{367D7799-1E5C-4947-8AD1-85D1E0D367AF}" presName="conn2-1" presStyleLbl="parChTrans1D2" presStyleIdx="1" presStyleCnt="6"/>
      <dgm:spPr/>
    </dgm:pt>
    <dgm:pt modelId="{0F4B7785-0023-487B-801C-9850969E1D34}" type="pres">
      <dgm:prSet presAssocID="{367D7799-1E5C-4947-8AD1-85D1E0D367AF}" presName="connTx" presStyleLbl="parChTrans1D2" presStyleIdx="1" presStyleCnt="6"/>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6">
        <dgm:presLayoutVars>
          <dgm:chPref val="3"/>
        </dgm:presLayoutVars>
      </dgm:prSet>
      <dgm:spPr/>
    </dgm:pt>
    <dgm:pt modelId="{6D231649-1A42-47D5-A289-01058E6A05B6}" type="pres">
      <dgm:prSet presAssocID="{4E4A1E17-A3EC-4A54-9171-277E11A0B287}" presName="level3hierChild" presStyleCnt="0"/>
      <dgm:spPr/>
    </dgm:pt>
    <dgm:pt modelId="{1E634450-919A-40B9-8B7A-FDB35C18973F}" type="pres">
      <dgm:prSet presAssocID="{C7D51ECC-B399-4729-8472-0A595970B35C}" presName="conn2-1" presStyleLbl="parChTrans1D2" presStyleIdx="2" presStyleCnt="6"/>
      <dgm:spPr/>
    </dgm:pt>
    <dgm:pt modelId="{1FE096EF-5B5E-4ACB-9B1C-FC15FC7564E0}" type="pres">
      <dgm:prSet presAssocID="{C7D51ECC-B399-4729-8472-0A595970B35C}" presName="connTx" presStyleLbl="parChTrans1D2" presStyleIdx="2" presStyleCnt="6"/>
      <dgm:spPr/>
    </dgm:pt>
    <dgm:pt modelId="{FF47C5F6-99A9-4C63-8EF8-83A82BE03CBD}" type="pres">
      <dgm:prSet presAssocID="{F04CC1E0-C24E-4DD6-83A6-4D71761185C9}" presName="root2" presStyleCnt="0"/>
      <dgm:spPr/>
    </dgm:pt>
    <dgm:pt modelId="{2273AF47-2DBA-4CA9-9C97-31548FAE529F}" type="pres">
      <dgm:prSet presAssocID="{F04CC1E0-C24E-4DD6-83A6-4D71761185C9}" presName="LevelTwoTextNode" presStyleLbl="node2" presStyleIdx="2" presStyleCnt="6">
        <dgm:presLayoutVars>
          <dgm:chPref val="3"/>
        </dgm:presLayoutVars>
      </dgm:prSet>
      <dgm:spPr/>
    </dgm:pt>
    <dgm:pt modelId="{571943A2-E312-4DDC-BCFB-2AC881AF792B}" type="pres">
      <dgm:prSet presAssocID="{F04CC1E0-C24E-4DD6-83A6-4D71761185C9}" presName="level3hierChild" presStyleCnt="0"/>
      <dgm:spPr/>
    </dgm:pt>
    <dgm:pt modelId="{A1967676-FB74-4FB9-9E06-4991AE46204B}" type="pres">
      <dgm:prSet presAssocID="{2EDCA066-9EA0-4426-8360-910CBCAB121C}" presName="conn2-1" presStyleLbl="parChTrans1D2" presStyleIdx="3" presStyleCnt="6"/>
      <dgm:spPr/>
    </dgm:pt>
    <dgm:pt modelId="{46319CE5-30ED-4287-B11E-AF7104F6F9C7}" type="pres">
      <dgm:prSet presAssocID="{2EDCA066-9EA0-4426-8360-910CBCAB121C}" presName="connTx" presStyleLbl="parChTrans1D2" presStyleIdx="3" presStyleCnt="6"/>
      <dgm:spPr/>
    </dgm:pt>
    <dgm:pt modelId="{82070422-3BC5-4D59-83B9-2BA9A85FC673}" type="pres">
      <dgm:prSet presAssocID="{9DCD7D88-C45E-44E6-ACB8-B81FBD6DEA55}" presName="root2" presStyleCnt="0"/>
      <dgm:spPr/>
    </dgm:pt>
    <dgm:pt modelId="{43412D8F-6E7D-460E-B7CB-F45F5EB13652}" type="pres">
      <dgm:prSet presAssocID="{9DCD7D88-C45E-44E6-ACB8-B81FBD6DEA55}" presName="LevelTwoTextNode" presStyleLbl="node2" presStyleIdx="3" presStyleCnt="6">
        <dgm:presLayoutVars>
          <dgm:chPref val="3"/>
        </dgm:presLayoutVars>
      </dgm:prSet>
      <dgm:spPr/>
    </dgm:pt>
    <dgm:pt modelId="{560515F4-3EA3-4370-86B8-C94EE71B1821}" type="pres">
      <dgm:prSet presAssocID="{9DCD7D88-C45E-44E6-ACB8-B81FBD6DEA55}" presName="level3hierChild" presStyleCnt="0"/>
      <dgm:spPr/>
    </dgm:pt>
    <dgm:pt modelId="{48A2A2AB-0AE3-406B-ACBF-ED4152C32474}" type="pres">
      <dgm:prSet presAssocID="{ED9F6A2F-922C-4CA5-BA36-F1F1642FAC82}" presName="conn2-1" presStyleLbl="parChTrans1D2" presStyleIdx="4" presStyleCnt="6"/>
      <dgm:spPr/>
    </dgm:pt>
    <dgm:pt modelId="{4C465BA0-60F6-4E35-97D0-E01518AC3318}" type="pres">
      <dgm:prSet presAssocID="{ED9F6A2F-922C-4CA5-BA36-F1F1642FAC82}" presName="connTx" presStyleLbl="parChTrans1D2" presStyleIdx="4" presStyleCnt="6"/>
      <dgm:spPr/>
    </dgm:pt>
    <dgm:pt modelId="{18DFB31F-F020-4252-9A6B-B94E4FDE7378}" type="pres">
      <dgm:prSet presAssocID="{EF179F29-45E8-4AE8-A8C1-3D17B53C2570}" presName="root2" presStyleCnt="0"/>
      <dgm:spPr/>
    </dgm:pt>
    <dgm:pt modelId="{D4255406-2418-4397-94D3-2C9C96A7B11F}" type="pres">
      <dgm:prSet presAssocID="{EF179F29-45E8-4AE8-A8C1-3D17B53C2570}" presName="LevelTwoTextNode" presStyleLbl="node2" presStyleIdx="4" presStyleCnt="6">
        <dgm:presLayoutVars>
          <dgm:chPref val="3"/>
        </dgm:presLayoutVars>
      </dgm:prSet>
      <dgm:spPr/>
    </dgm:pt>
    <dgm:pt modelId="{D4DFD4E7-E1CE-4A5E-A45A-E6C56A2E0719}" type="pres">
      <dgm:prSet presAssocID="{EF179F29-45E8-4AE8-A8C1-3D17B53C2570}" presName="level3hierChild" presStyleCnt="0"/>
      <dgm:spPr/>
    </dgm:pt>
    <dgm:pt modelId="{8C8DE56C-4AF1-4D26-9923-40A76AF05B2A}" type="pres">
      <dgm:prSet presAssocID="{CFD78287-FE06-4A93-B0BA-7731EEC2FBF1}" presName="conn2-1" presStyleLbl="parChTrans1D2" presStyleIdx="5" presStyleCnt="6"/>
      <dgm:spPr/>
    </dgm:pt>
    <dgm:pt modelId="{8D02B517-4B60-4B4A-A024-FE8E5B3CD1FF}" type="pres">
      <dgm:prSet presAssocID="{CFD78287-FE06-4A93-B0BA-7731EEC2FBF1}" presName="connTx" presStyleLbl="parChTrans1D2" presStyleIdx="5" presStyleCnt="6"/>
      <dgm:spPr/>
    </dgm:pt>
    <dgm:pt modelId="{6B5B8EB6-E8E1-4782-AB6D-BDBF3CFFF912}" type="pres">
      <dgm:prSet presAssocID="{80643C19-7EEE-43B2-A46B-D0C5308775FC}" presName="root2" presStyleCnt="0"/>
      <dgm:spPr/>
    </dgm:pt>
    <dgm:pt modelId="{2802EE41-4055-442C-8A9B-AEBB25DA3711}" type="pres">
      <dgm:prSet presAssocID="{80643C19-7EEE-43B2-A46B-D0C5308775FC}" presName="LevelTwoTextNode" presStyleLbl="node2" presStyleIdx="5" presStyleCnt="6">
        <dgm:presLayoutVars>
          <dgm:chPref val="3"/>
        </dgm:presLayoutVars>
      </dgm:prSet>
      <dgm:spPr/>
    </dgm:pt>
    <dgm:pt modelId="{B600F423-8519-4EA2-BC32-57EF0CAC12E4}" type="pres">
      <dgm:prSet presAssocID="{80643C19-7EEE-43B2-A46B-D0C5308775FC}" presName="level3hierChild" presStyleCnt="0"/>
      <dgm:spPr/>
    </dgm:pt>
  </dgm:ptLst>
  <dgm:cxnLst>
    <dgm:cxn modelId="{85FB400F-9626-46B3-B39E-392C29D205A7}" srcId="{0605F139-5EF0-48E7-A091-192233D2011D}" destId="{9DCD7D88-C45E-44E6-ACB8-B81FBD6DEA55}" srcOrd="3" destOrd="0" parTransId="{2EDCA066-9EA0-4426-8360-910CBCAB121C}" sibTransId="{CBC9AC04-F5F8-491E-90E9-A66E12181C02}"/>
    <dgm:cxn modelId="{B2887A1E-8D31-46FC-B0CE-CD8FC33A544D}" type="presOf" srcId="{CFD78287-FE06-4A93-B0BA-7731EEC2FBF1}" destId="{8C8DE56C-4AF1-4D26-9923-40A76AF05B2A}" srcOrd="0" destOrd="0" presId="urn:microsoft.com/office/officeart/2005/8/layout/hierarchy2#1"/>
    <dgm:cxn modelId="{851EB01F-47A0-45D7-9D50-76FC29BC28B3}" type="presOf" srcId="{0605F139-5EF0-48E7-A091-192233D2011D}" destId="{24E3F4AB-32FB-4CE0-9DAC-FC4DD26B5900}" srcOrd="0" destOrd="0" presId="urn:microsoft.com/office/officeart/2005/8/layout/hierarchy2#1"/>
    <dgm:cxn modelId="{6E10CE23-5E82-4155-BCC1-80F5C868A20F}" type="presOf" srcId="{4530EE7D-F557-4815-9ED2-EABC47F46978}" destId="{3C0D5057-54F2-42F8-ADAD-AA27A1CC1A1B}" srcOrd="0" destOrd="0" presId="urn:microsoft.com/office/officeart/2005/8/layout/hierarchy2#1"/>
    <dgm:cxn modelId="{F4CDB82A-E169-4BF7-A5DB-C6F50A224CBB}" srcId="{0605F139-5EF0-48E7-A091-192233D2011D}" destId="{F04CC1E0-C24E-4DD6-83A6-4D71761185C9}" srcOrd="2" destOrd="0" parTransId="{C7D51ECC-B399-4729-8472-0A595970B35C}" sibTransId="{540A716A-FBBE-4766-83AF-902D0D6CDA32}"/>
    <dgm:cxn modelId="{30E33E38-7741-46D6-BC51-CCE7FF7A7823}" type="presOf" srcId="{C7D51ECC-B399-4729-8472-0A595970B35C}" destId="{1E634450-919A-40B9-8B7A-FDB35C18973F}" srcOrd="0" destOrd="0" presId="urn:microsoft.com/office/officeart/2005/8/layout/hierarchy2#1"/>
    <dgm:cxn modelId="{1FC8483C-6B63-41A0-929E-4E6B4F9B5DFA}" type="presOf" srcId="{80643C19-7EEE-43B2-A46B-D0C5308775FC}" destId="{2802EE41-4055-442C-8A9B-AEBB25DA3711}" srcOrd="0" destOrd="0" presId="urn:microsoft.com/office/officeart/2005/8/layout/hierarchy2#1"/>
    <dgm:cxn modelId="{1A27855D-56AD-47C3-B80F-9DEB1FCCB096}" type="presOf" srcId="{2EDCA066-9EA0-4426-8360-910CBCAB121C}" destId="{A1967676-FB74-4FB9-9E06-4991AE46204B}" srcOrd="0" destOrd="0" presId="urn:microsoft.com/office/officeart/2005/8/layout/hierarchy2#1"/>
    <dgm:cxn modelId="{11866460-7B11-4485-A1C0-CEB57D674D64}" type="presOf" srcId="{367D7799-1E5C-4947-8AD1-85D1E0D367AF}" destId="{0F4B7785-0023-487B-801C-9850969E1D34}" srcOrd="1" destOrd="0" presId="urn:microsoft.com/office/officeart/2005/8/layout/hierarchy2#1"/>
    <dgm:cxn modelId="{0A24B542-927C-4128-B4B9-B647168A74CA}" type="presOf" srcId="{9DCD7D88-C45E-44E6-ACB8-B81FBD6DEA55}" destId="{43412D8F-6E7D-460E-B7CB-F45F5EB13652}" srcOrd="0" destOrd="0" presId="urn:microsoft.com/office/officeart/2005/8/layout/hierarchy2#1"/>
    <dgm:cxn modelId="{400FA448-6B56-40AB-9497-56028C5FED89}" srcId="{0605F139-5EF0-48E7-A091-192233D2011D}" destId="{EF179F29-45E8-4AE8-A8C1-3D17B53C2570}" srcOrd="4" destOrd="0" parTransId="{ED9F6A2F-922C-4CA5-BA36-F1F1642FAC82}" sibTransId="{974DF6E9-7D03-42E2-B139-C8C4824D87C3}"/>
    <dgm:cxn modelId="{9B0DF36F-DB33-419B-B43F-48D7271F81C6}" srcId="{EFE73B03-4D71-4565-8C52-4902BE6377A4}" destId="{0605F139-5EF0-48E7-A091-192233D2011D}" srcOrd="0" destOrd="0" parTransId="{2AFB1B2A-8749-4E5E-9CB9-0B60F81C46F8}" sibTransId="{E0FFEB56-236E-4FE9-83BF-31494E265D5A}"/>
    <dgm:cxn modelId="{B2CD7B50-64EB-4118-BF79-738E1924351B}" type="presOf" srcId="{C7D51ECC-B399-4729-8472-0A595970B35C}" destId="{1FE096EF-5B5E-4ACB-9B1C-FC15FC7564E0}" srcOrd="1" destOrd="0" presId="urn:microsoft.com/office/officeart/2005/8/layout/hierarchy2#1"/>
    <dgm:cxn modelId="{A2B41956-42D3-4E9A-8F76-145C1BAF2336}" type="presOf" srcId="{ED9F6A2F-922C-4CA5-BA36-F1F1642FAC82}" destId="{4C465BA0-60F6-4E35-97D0-E01518AC3318}" srcOrd="1" destOrd="0" presId="urn:microsoft.com/office/officeart/2005/8/layout/hierarchy2#1"/>
    <dgm:cxn modelId="{7BA8955A-A7D1-4C19-A028-328BB59BBED2}" type="presOf" srcId="{F04CC1E0-C24E-4DD6-83A6-4D71761185C9}" destId="{2273AF47-2DBA-4CA9-9C97-31548FAE529F}" srcOrd="0" destOrd="0" presId="urn:microsoft.com/office/officeart/2005/8/layout/hierarchy2#1"/>
    <dgm:cxn modelId="{16EC787C-2BED-49CF-9509-A5695EAE4B9F}" type="presOf" srcId="{EF179F29-45E8-4AE8-A8C1-3D17B53C2570}" destId="{D4255406-2418-4397-94D3-2C9C96A7B11F}" srcOrd="0" destOrd="0" presId="urn:microsoft.com/office/officeart/2005/8/layout/hierarchy2#1"/>
    <dgm:cxn modelId="{D1164182-06B0-46B0-B117-2F7644455B32}" type="presOf" srcId="{367D7799-1E5C-4947-8AD1-85D1E0D367AF}" destId="{2E81B90F-7494-41FF-808F-F7F82B993B40}" srcOrd="0" destOrd="0" presId="urn:microsoft.com/office/officeart/2005/8/layout/hierarchy2#1"/>
    <dgm:cxn modelId="{BE1FCD8C-6DEF-4880-8BC6-D3086D2906FF}" type="presOf" srcId="{2EDCA066-9EA0-4426-8360-910CBCAB121C}" destId="{46319CE5-30ED-4287-B11E-AF7104F6F9C7}" srcOrd="1" destOrd="0" presId="urn:microsoft.com/office/officeart/2005/8/layout/hierarchy2#1"/>
    <dgm:cxn modelId="{B15AB7A0-0412-4DA9-B11E-CA25BF9A9F45}" type="presOf" srcId="{EFE73B03-4D71-4565-8C52-4902BE6377A4}" destId="{5FBAB40F-6011-4629-9B30-77C9439C91BF}" srcOrd="0" destOrd="0" presId="urn:microsoft.com/office/officeart/2005/8/layout/hierarchy2#1"/>
    <dgm:cxn modelId="{A9BE8AB1-6211-43FA-9699-1AF0CFC0FF2C}" srcId="{0605F139-5EF0-48E7-A091-192233D2011D}" destId="{4530EE7D-F557-4815-9ED2-EABC47F46978}" srcOrd="0" destOrd="0" parTransId="{AC2BFF99-DAE2-494A-88AB-85D75BC6D2EE}" sibTransId="{B98A0394-6758-42EB-8D0E-4491BED52B6C}"/>
    <dgm:cxn modelId="{5B2054C1-390E-459D-8008-F786A5E5625C}" srcId="{0605F139-5EF0-48E7-A091-192233D2011D}" destId="{80643C19-7EEE-43B2-A46B-D0C5308775FC}" srcOrd="5" destOrd="0" parTransId="{CFD78287-FE06-4A93-B0BA-7731EEC2FBF1}" sibTransId="{6C793C7F-335C-400E-BB48-1848CEC48735}"/>
    <dgm:cxn modelId="{E01ED1CD-FFFF-46E2-8F06-C7F30A55F06A}" type="presOf" srcId="{4E4A1E17-A3EC-4A54-9171-277E11A0B287}" destId="{3D382021-A429-4403-82FF-5A95DD3EBB20}" srcOrd="0" destOrd="0" presId="urn:microsoft.com/office/officeart/2005/8/layout/hierarchy2#1"/>
    <dgm:cxn modelId="{7BC7E0D6-2448-49C5-93AF-8984EC23CCB9}" type="presOf" srcId="{AC2BFF99-DAE2-494A-88AB-85D75BC6D2EE}" destId="{C1833E64-0598-4ED8-B73B-4C820BB35531}" srcOrd="1" destOrd="0" presId="urn:microsoft.com/office/officeart/2005/8/layout/hierarchy2#1"/>
    <dgm:cxn modelId="{E500F3E7-564E-4E7A-8D31-2228396A1925}" srcId="{0605F139-5EF0-48E7-A091-192233D2011D}" destId="{4E4A1E17-A3EC-4A54-9171-277E11A0B287}" srcOrd="1" destOrd="0" parTransId="{367D7799-1E5C-4947-8AD1-85D1E0D367AF}" sibTransId="{7FFEBD18-7D5B-41C0-A8F3-60942A71708D}"/>
    <dgm:cxn modelId="{9A9B21EC-A514-420E-B070-A8D0BEEC8FAE}" type="presOf" srcId="{CFD78287-FE06-4A93-B0BA-7731EEC2FBF1}" destId="{8D02B517-4B60-4B4A-A024-FE8E5B3CD1FF}" srcOrd="1" destOrd="0" presId="urn:microsoft.com/office/officeart/2005/8/layout/hierarchy2#1"/>
    <dgm:cxn modelId="{62AAC7EE-EB30-4B68-899E-90384949811A}" type="presOf" srcId="{AC2BFF99-DAE2-494A-88AB-85D75BC6D2EE}" destId="{B47BD6C9-6D53-4A69-975F-9CF96E25F10F}" srcOrd="0" destOrd="0" presId="urn:microsoft.com/office/officeart/2005/8/layout/hierarchy2#1"/>
    <dgm:cxn modelId="{25B9D2EE-CA7E-4E79-9F55-BF65BE7864E8}" type="presOf" srcId="{ED9F6A2F-922C-4CA5-BA36-F1F1642FAC82}" destId="{48A2A2AB-0AE3-406B-ACBF-ED4152C32474}" srcOrd="0" destOrd="0" presId="urn:microsoft.com/office/officeart/2005/8/layout/hierarchy2#1"/>
    <dgm:cxn modelId="{9D98AE5C-89B5-43A7-96A7-27402ABDDE88}" type="presParOf" srcId="{5FBAB40F-6011-4629-9B30-77C9439C91BF}" destId="{2332AA2E-A989-4175-BB73-78EA4C3BDB65}" srcOrd="0" destOrd="0" presId="urn:microsoft.com/office/officeart/2005/8/layout/hierarchy2#1"/>
    <dgm:cxn modelId="{8F4D979A-5ED6-48B5-B271-3BED85198081}" type="presParOf" srcId="{2332AA2E-A989-4175-BB73-78EA4C3BDB65}" destId="{24E3F4AB-32FB-4CE0-9DAC-FC4DD26B5900}" srcOrd="0" destOrd="0" presId="urn:microsoft.com/office/officeart/2005/8/layout/hierarchy2#1"/>
    <dgm:cxn modelId="{469692F3-D4B3-4297-86A4-BD36D2971194}" type="presParOf" srcId="{2332AA2E-A989-4175-BB73-78EA4C3BDB65}" destId="{44F25638-8073-4DA7-9390-5AC06A304565}" srcOrd="1" destOrd="0" presId="urn:microsoft.com/office/officeart/2005/8/layout/hierarchy2#1"/>
    <dgm:cxn modelId="{E77CAE65-F7F4-4D1E-BFBE-2A21B304F468}" type="presParOf" srcId="{44F25638-8073-4DA7-9390-5AC06A304565}" destId="{B47BD6C9-6D53-4A69-975F-9CF96E25F10F}" srcOrd="0" destOrd="0" presId="urn:microsoft.com/office/officeart/2005/8/layout/hierarchy2#1"/>
    <dgm:cxn modelId="{C9A96FD6-C758-485C-88B5-63730AE90798}" type="presParOf" srcId="{B47BD6C9-6D53-4A69-975F-9CF96E25F10F}" destId="{C1833E64-0598-4ED8-B73B-4C820BB35531}" srcOrd="0" destOrd="0" presId="urn:microsoft.com/office/officeart/2005/8/layout/hierarchy2#1"/>
    <dgm:cxn modelId="{9C869637-7E41-4BD7-AFD7-88B00D61074F}" type="presParOf" srcId="{44F25638-8073-4DA7-9390-5AC06A304565}" destId="{46F58ACF-5130-428E-B3EF-87D6FEC0C921}" srcOrd="1" destOrd="0" presId="urn:microsoft.com/office/officeart/2005/8/layout/hierarchy2#1"/>
    <dgm:cxn modelId="{E828087D-AE49-44D3-A4F1-083E256D6A4A}" type="presParOf" srcId="{46F58ACF-5130-428E-B3EF-87D6FEC0C921}" destId="{3C0D5057-54F2-42F8-ADAD-AA27A1CC1A1B}" srcOrd="0" destOrd="0" presId="urn:microsoft.com/office/officeart/2005/8/layout/hierarchy2#1"/>
    <dgm:cxn modelId="{8DA9A723-8D60-4065-8586-F04DDAA3B9F8}" type="presParOf" srcId="{46F58ACF-5130-428E-B3EF-87D6FEC0C921}" destId="{48673F39-879C-4946-8DC7-FD68F0552920}" srcOrd="1" destOrd="0" presId="urn:microsoft.com/office/officeart/2005/8/layout/hierarchy2#1"/>
    <dgm:cxn modelId="{095FBE3F-6D17-46BA-B560-004C1D0EFE60}" type="presParOf" srcId="{44F25638-8073-4DA7-9390-5AC06A304565}" destId="{2E81B90F-7494-41FF-808F-F7F82B993B40}" srcOrd="2" destOrd="0" presId="urn:microsoft.com/office/officeart/2005/8/layout/hierarchy2#1"/>
    <dgm:cxn modelId="{FE02B48D-7395-49C5-9BF9-E66E2FBD7DD2}" type="presParOf" srcId="{2E81B90F-7494-41FF-808F-F7F82B993B40}" destId="{0F4B7785-0023-487B-801C-9850969E1D34}" srcOrd="0" destOrd="0" presId="urn:microsoft.com/office/officeart/2005/8/layout/hierarchy2#1"/>
    <dgm:cxn modelId="{E90222AB-3B85-4273-A753-2C39E793A7FC}" type="presParOf" srcId="{44F25638-8073-4DA7-9390-5AC06A304565}" destId="{4925E953-147A-4210-9A9C-63730A307231}" srcOrd="3" destOrd="0" presId="urn:microsoft.com/office/officeart/2005/8/layout/hierarchy2#1"/>
    <dgm:cxn modelId="{7E29D2A0-EC71-4A29-BAC9-BBBC549BB76E}" type="presParOf" srcId="{4925E953-147A-4210-9A9C-63730A307231}" destId="{3D382021-A429-4403-82FF-5A95DD3EBB20}" srcOrd="0" destOrd="0" presId="urn:microsoft.com/office/officeart/2005/8/layout/hierarchy2#1"/>
    <dgm:cxn modelId="{C273E4EF-944F-48AB-BD2E-42FC450B1A96}" type="presParOf" srcId="{4925E953-147A-4210-9A9C-63730A307231}" destId="{6D231649-1A42-47D5-A289-01058E6A05B6}" srcOrd="1" destOrd="0" presId="urn:microsoft.com/office/officeart/2005/8/layout/hierarchy2#1"/>
    <dgm:cxn modelId="{330F0B73-C463-456A-8F56-35F091D6C374}" type="presParOf" srcId="{44F25638-8073-4DA7-9390-5AC06A304565}" destId="{1E634450-919A-40B9-8B7A-FDB35C18973F}" srcOrd="4" destOrd="0" presId="urn:microsoft.com/office/officeart/2005/8/layout/hierarchy2#1"/>
    <dgm:cxn modelId="{425C6AF5-D1E9-4EDB-9EC2-20AB267FACF9}" type="presParOf" srcId="{1E634450-919A-40B9-8B7A-FDB35C18973F}" destId="{1FE096EF-5B5E-4ACB-9B1C-FC15FC7564E0}" srcOrd="0" destOrd="0" presId="urn:microsoft.com/office/officeart/2005/8/layout/hierarchy2#1"/>
    <dgm:cxn modelId="{D3741059-7492-49BC-8C9C-987190358CBB}" type="presParOf" srcId="{44F25638-8073-4DA7-9390-5AC06A304565}" destId="{FF47C5F6-99A9-4C63-8EF8-83A82BE03CBD}" srcOrd="5" destOrd="0" presId="urn:microsoft.com/office/officeart/2005/8/layout/hierarchy2#1"/>
    <dgm:cxn modelId="{10CB9627-1B72-4A3E-B835-3AD259CB2CBF}" type="presParOf" srcId="{FF47C5F6-99A9-4C63-8EF8-83A82BE03CBD}" destId="{2273AF47-2DBA-4CA9-9C97-31548FAE529F}" srcOrd="0" destOrd="0" presId="urn:microsoft.com/office/officeart/2005/8/layout/hierarchy2#1"/>
    <dgm:cxn modelId="{3E9D076D-A4E1-4C77-98AA-11457B44A4B2}" type="presParOf" srcId="{FF47C5F6-99A9-4C63-8EF8-83A82BE03CBD}" destId="{571943A2-E312-4DDC-BCFB-2AC881AF792B}" srcOrd="1" destOrd="0" presId="urn:microsoft.com/office/officeart/2005/8/layout/hierarchy2#1"/>
    <dgm:cxn modelId="{D7B4C346-5612-4F03-AEDA-AFFC55931C58}" type="presParOf" srcId="{44F25638-8073-4DA7-9390-5AC06A304565}" destId="{A1967676-FB74-4FB9-9E06-4991AE46204B}" srcOrd="6" destOrd="0" presId="urn:microsoft.com/office/officeart/2005/8/layout/hierarchy2#1"/>
    <dgm:cxn modelId="{CD60EF51-023A-40F5-B17F-1EDF0A61A503}" type="presParOf" srcId="{A1967676-FB74-4FB9-9E06-4991AE46204B}" destId="{46319CE5-30ED-4287-B11E-AF7104F6F9C7}" srcOrd="0" destOrd="0" presId="urn:microsoft.com/office/officeart/2005/8/layout/hierarchy2#1"/>
    <dgm:cxn modelId="{D1E9AC24-C8AD-4854-A2B0-95F4C542949C}" type="presParOf" srcId="{44F25638-8073-4DA7-9390-5AC06A304565}" destId="{82070422-3BC5-4D59-83B9-2BA9A85FC673}" srcOrd="7" destOrd="0" presId="urn:microsoft.com/office/officeart/2005/8/layout/hierarchy2#1"/>
    <dgm:cxn modelId="{65699380-A065-4D79-8A17-F898DF172CA7}" type="presParOf" srcId="{82070422-3BC5-4D59-83B9-2BA9A85FC673}" destId="{43412D8F-6E7D-460E-B7CB-F45F5EB13652}" srcOrd="0" destOrd="0" presId="urn:microsoft.com/office/officeart/2005/8/layout/hierarchy2#1"/>
    <dgm:cxn modelId="{019D2CAD-8D9E-40A3-8505-2FB35900D569}" type="presParOf" srcId="{82070422-3BC5-4D59-83B9-2BA9A85FC673}" destId="{560515F4-3EA3-4370-86B8-C94EE71B1821}" srcOrd="1" destOrd="0" presId="urn:microsoft.com/office/officeart/2005/8/layout/hierarchy2#1"/>
    <dgm:cxn modelId="{272627BF-FCB7-493F-8A6C-A40677F84BB8}" type="presParOf" srcId="{44F25638-8073-4DA7-9390-5AC06A304565}" destId="{48A2A2AB-0AE3-406B-ACBF-ED4152C32474}" srcOrd="8" destOrd="0" presId="urn:microsoft.com/office/officeart/2005/8/layout/hierarchy2#1"/>
    <dgm:cxn modelId="{52FD1EFA-B258-4E6C-9AD3-3A008E1AFD9F}" type="presParOf" srcId="{48A2A2AB-0AE3-406B-ACBF-ED4152C32474}" destId="{4C465BA0-60F6-4E35-97D0-E01518AC3318}" srcOrd="0" destOrd="0" presId="urn:microsoft.com/office/officeart/2005/8/layout/hierarchy2#1"/>
    <dgm:cxn modelId="{16B21B8A-B812-4711-A703-80778DA56088}" type="presParOf" srcId="{44F25638-8073-4DA7-9390-5AC06A304565}" destId="{18DFB31F-F020-4252-9A6B-B94E4FDE7378}" srcOrd="9" destOrd="0" presId="urn:microsoft.com/office/officeart/2005/8/layout/hierarchy2#1"/>
    <dgm:cxn modelId="{F6F08E1B-E694-41A1-818B-3CCFA16E4792}" type="presParOf" srcId="{18DFB31F-F020-4252-9A6B-B94E4FDE7378}" destId="{D4255406-2418-4397-94D3-2C9C96A7B11F}" srcOrd="0" destOrd="0" presId="urn:microsoft.com/office/officeart/2005/8/layout/hierarchy2#1"/>
    <dgm:cxn modelId="{BDD3CE96-9605-4FFA-8E91-0BB8B7719788}" type="presParOf" srcId="{18DFB31F-F020-4252-9A6B-B94E4FDE7378}" destId="{D4DFD4E7-E1CE-4A5E-A45A-E6C56A2E0719}" srcOrd="1" destOrd="0" presId="urn:microsoft.com/office/officeart/2005/8/layout/hierarchy2#1"/>
    <dgm:cxn modelId="{D925D168-89CC-41AB-BFA0-D7F2A37B03A9}" type="presParOf" srcId="{44F25638-8073-4DA7-9390-5AC06A304565}" destId="{8C8DE56C-4AF1-4D26-9923-40A76AF05B2A}" srcOrd="10" destOrd="0" presId="urn:microsoft.com/office/officeart/2005/8/layout/hierarchy2#1"/>
    <dgm:cxn modelId="{C1687743-F734-4BA8-9EDB-681C51C1E138}" type="presParOf" srcId="{8C8DE56C-4AF1-4D26-9923-40A76AF05B2A}" destId="{8D02B517-4B60-4B4A-A024-FE8E5B3CD1FF}" srcOrd="0" destOrd="0" presId="urn:microsoft.com/office/officeart/2005/8/layout/hierarchy2#1"/>
    <dgm:cxn modelId="{EF3D65CB-7C2C-49CE-A994-D088CC08E862}" type="presParOf" srcId="{44F25638-8073-4DA7-9390-5AC06A304565}" destId="{6B5B8EB6-E8E1-4782-AB6D-BDBF3CFFF912}" srcOrd="11" destOrd="0" presId="urn:microsoft.com/office/officeart/2005/8/layout/hierarchy2#1"/>
    <dgm:cxn modelId="{619BF797-B912-454B-A921-34297570DC18}" type="presParOf" srcId="{6B5B8EB6-E8E1-4782-AB6D-BDBF3CFFF912}" destId="{2802EE41-4055-442C-8A9B-AEBB25DA3711}" srcOrd="0" destOrd="0" presId="urn:microsoft.com/office/officeart/2005/8/layout/hierarchy2#1"/>
    <dgm:cxn modelId="{99E228C7-35AB-4AED-AFD7-2796FC5D4334}" type="presParOf" srcId="{6B5B8EB6-E8E1-4782-AB6D-BDBF3CFFF912}" destId="{B600F423-8519-4EA2-BC32-57EF0CAC12E4}" srcOrd="1" destOrd="0" presId="urn:microsoft.com/office/officeart/2005/8/layout/hierarchy2#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1#8" qsCatId="simple" csTypeId="urn:microsoft.com/office/officeart/2005/8/colors/accent1_2#9" csCatId="accent1" phldr="0"/>
      <dgm:spPr/>
    </dgm:pt>
    <dgm:pt modelId="{870E4F47-8CC4-4F59-B4C1-42B5AAA5CEFE}">
      <dgm:prSet phldrT="[文本]" phldr="0" custT="0"/>
      <dgm:spPr/>
      <dgm:t>
        <a:bodyPr vert="horz" wrap="square"/>
        <a:lstStyle/>
        <a:p>
          <a:pPr>
            <a:lnSpc>
              <a:spcPct val="100000"/>
            </a:lnSpc>
            <a:spcBef>
              <a:spcPct val="0"/>
            </a:spcBef>
            <a:spcAft>
              <a:spcPct val="35000"/>
            </a:spcAft>
          </a:pPr>
          <a:r>
            <a:rPr lang="zh-CN" altLang="en-US">
              <a:latin typeface="+mn-lt"/>
              <a:ea typeface="+mn-ea"/>
              <a:cs typeface="+mn-ea"/>
              <a:sym typeface="+mn-lt"/>
            </a:rPr>
            <a:t>初步回测结果</a:t>
          </a:r>
        </a:p>
      </dgm:t>
    </dgm:pt>
    <dgm:pt modelId="{3D1AB2CA-88A4-4E4C-9A8A-508DF0E06639}" cxnId="{AB03BC97-41AA-47F2-AA9D-411DF9D359DA}" type="parTrans">
      <dgm:prSet/>
      <dgm:spPr/>
    </dgm:pt>
    <dgm:pt modelId="{856E2728-BF00-49C7-82BA-8F4DCB00940B}" cxnId="{AB03BC97-41AA-47F2-AA9D-411DF9D359DA}" type="sibTrans">
      <dgm:prSet/>
      <dgm:spPr/>
    </dgm:pt>
    <dgm:pt modelId="{1AA64000-5F0F-47A8-A435-2AF8D82F28B1}">
      <dgm:prSet phldrT="[文本]" phldr="0" custT="0"/>
      <dgm:spPr/>
      <dgm:t>
        <a:bodyPr vert="horz" wrap="square"/>
        <a:lstStyle/>
        <a:p>
          <a:pPr>
            <a:lnSpc>
              <a:spcPct val="100000"/>
            </a:lnSpc>
            <a:spcBef>
              <a:spcPct val="0"/>
            </a:spcBef>
            <a:spcAft>
              <a:spcPct val="35000"/>
            </a:spcAft>
          </a:pPr>
          <a:r>
            <a:rPr lang="zh-CN" altLang="en-US">
              <a:latin typeface="+mn-lt"/>
              <a:ea typeface="+mn-ea"/>
              <a:cs typeface="+mn-ea"/>
              <a:sym typeface="+mn-lt"/>
            </a:rPr>
            <a:t>归一化和细化因子</a:t>
          </a:r>
        </a:p>
      </dgm:t>
    </dgm:pt>
    <dgm:pt modelId="{845A32C3-0E8A-4EED-972E-FC6F9A8364F8}" cxnId="{AA3D0E9C-CD58-43C1-A1E1-1D725651F081}" type="parTrans">
      <dgm:prSet/>
      <dgm:spPr/>
    </dgm:pt>
    <dgm:pt modelId="{C0D86BAE-7711-4781-A574-7BE0EA273229}" cxnId="{AA3D0E9C-CD58-43C1-A1E1-1D725651F081}" type="sibTrans">
      <dgm:prSet/>
      <dgm:spPr/>
    </dgm:pt>
    <dgm:pt modelId="{9C12F5BE-AC2F-4662-8DFA-C79428950CF2}">
      <dgm:prSet phldrT="[文本]" phldr="0" custT="0"/>
      <dgm:spPr/>
      <dgm:t>
        <a:bodyPr vert="horz" wrap="square"/>
        <a:lstStyle/>
        <a:p>
          <a:pPr>
            <a:lnSpc>
              <a:spcPct val="100000"/>
            </a:lnSpc>
            <a:spcBef>
              <a:spcPct val="0"/>
            </a:spcBef>
            <a:spcAft>
              <a:spcPct val="35000"/>
            </a:spcAft>
          </a:pPr>
          <a:r>
            <a:rPr lang="zh-CN" altLang="en-US">
              <a:latin typeface="+mn-lt"/>
              <a:ea typeface="+mn-ea"/>
              <a:cs typeface="+mn-ea"/>
              <a:sym typeface="+mn-lt"/>
            </a:rPr>
            <a:t>最优参数下策略绩效</a:t>
          </a:r>
        </a:p>
      </dgm:t>
    </dgm:pt>
    <dgm:pt modelId="{E2B7565C-BEBF-47B7-AC71-10023CB96091}" cxnId="{1355B35B-531C-4A01-B75A-47D83491C259}" type="parTrans">
      <dgm:prSet/>
      <dgm:spPr/>
    </dgm:pt>
    <dgm:pt modelId="{BE48B07B-4C6F-4C50-9D7F-CE1D6590BF95}" cxnId="{1355B35B-531C-4A01-B75A-47D83491C259}"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1355B35B-531C-4A01-B75A-47D83491C259}" srcId="{9D527559-FDD8-4274-B634-C7FBCF5BC573}" destId="{9C12F5BE-AC2F-4662-8DFA-C79428950CF2}" srcOrd="2" destOrd="0" parTransId="{E2B7565C-BEBF-47B7-AC71-10023CB96091}" sibTransId="{BE48B07B-4C6F-4C50-9D7F-CE1D6590BF95}"/>
    <dgm:cxn modelId="{471C3095-17D5-4B3A-A203-E97F50F032BE}" type="presOf" srcId="{9D527559-FDD8-4274-B634-C7FBCF5BC573}" destId="{60E81CF5-4537-4C2F-8762-598D2E914097}" srcOrd="0" destOrd="0" presId="urn:microsoft.com/office/officeart/2005/8/layout/chevron1"/>
    <dgm:cxn modelId="{AB03BC97-41AA-47F2-AA9D-411DF9D359DA}" srcId="{9D527559-FDD8-4274-B634-C7FBCF5BC573}" destId="{870E4F47-8CC4-4F59-B4C1-42B5AAA5CEFE}" srcOrd="0" destOrd="0" parTransId="{3D1AB2CA-88A4-4E4C-9A8A-508DF0E06639}" sibTransId="{856E2728-BF00-49C7-82BA-8F4DCB00940B}"/>
    <dgm:cxn modelId="{AA3D0E9C-CD58-43C1-A1E1-1D725651F081}" srcId="{9D527559-FDD8-4274-B634-C7FBCF5BC573}" destId="{1AA64000-5F0F-47A8-A435-2AF8D82F28B1}" srcOrd="1" destOrd="0" parTransId="{845A32C3-0E8A-4EED-972E-FC6F9A8364F8}" sibTransId="{C0D86BAE-7711-4781-A574-7BE0EA273229}"/>
    <dgm:cxn modelId="{AD860BA1-37E6-4564-9073-855DC23D18E5}" type="presOf" srcId="{870E4F47-8CC4-4F59-B4C1-42B5AAA5CEFE}" destId="{67FF3BB9-6612-4697-87EE-EC66312779BE}" srcOrd="0" destOrd="0" presId="urn:microsoft.com/office/officeart/2005/8/layout/chevron1"/>
    <dgm:cxn modelId="{BCEE0BB3-DC25-44D5-8B98-4587A5C4888F}" type="presOf" srcId="{1AA64000-5F0F-47A8-A435-2AF8D82F28B1}" destId="{D3000CD6-B08B-4D3B-8D2A-7F1C26A23961}" srcOrd="0" destOrd="0" presId="urn:microsoft.com/office/officeart/2005/8/layout/chevron1"/>
    <dgm:cxn modelId="{F467D3CC-63C5-4AC0-9B20-86A7D8225A25}" type="presOf" srcId="{9C12F5BE-AC2F-4662-8DFA-C79428950CF2}" destId="{74437C11-3810-488A-B265-8C8037793D77}" srcOrd="0" destOrd="0" presId="urn:microsoft.com/office/officeart/2005/8/layout/chevron1"/>
    <dgm:cxn modelId="{4C697C18-01AA-47B9-A068-73135F3F14ED}" type="presParOf" srcId="{60E81CF5-4537-4C2F-8762-598D2E914097}" destId="{67FF3BB9-6612-4697-87EE-EC66312779BE}" srcOrd="0" destOrd="0" presId="urn:microsoft.com/office/officeart/2005/8/layout/chevron1"/>
    <dgm:cxn modelId="{E29EB1C9-C651-48A9-9D74-D6CDB43291F6}" type="presParOf" srcId="{60E81CF5-4537-4C2F-8762-598D2E914097}" destId="{E484CEA2-673C-4A85-8A00-8580D721B29A}" srcOrd="1" destOrd="0" presId="urn:microsoft.com/office/officeart/2005/8/layout/chevron1"/>
    <dgm:cxn modelId="{18C64E1C-0549-47FE-A215-F1C8A9902568}" type="presParOf" srcId="{60E81CF5-4537-4C2F-8762-598D2E914097}" destId="{D3000CD6-B08B-4D3B-8D2A-7F1C26A23961}" srcOrd="2" destOrd="0" presId="urn:microsoft.com/office/officeart/2005/8/layout/chevron1"/>
    <dgm:cxn modelId="{E02F6C39-04B5-4158-BDF0-0AE41D7EC5F2}" type="presParOf" srcId="{60E81CF5-4537-4C2F-8762-598D2E914097}" destId="{1773A515-DFFE-41F0-B581-98757CBEC16E}" srcOrd="3" destOrd="0" presId="urn:microsoft.com/office/officeart/2005/8/layout/chevron1"/>
    <dgm:cxn modelId="{6F20D886-BC23-4597-911D-9E9204433D19}" type="presParOf" srcId="{60E81CF5-4537-4C2F-8762-598D2E914097}" destId="{74437C11-3810-488A-B265-8C8037793D77}"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F8B40-7FFB-4BF2-AB97-4DD23BBB3CB3}">
      <dsp:nvSpPr>
        <dsp:cNvPr id="0" name=""/>
        <dsp:cNvSpPr/>
      </dsp:nvSpPr>
      <dsp:spPr>
        <a:xfrm rot="1727042">
          <a:off x="1523859" y="1832759"/>
          <a:ext cx="636201" cy="63193"/>
        </a:xfrm>
        <a:custGeom>
          <a:avLst/>
          <a:gdLst/>
          <a:ahLst/>
          <a:cxnLst/>
          <a:rect l="0" t="0" r="0" b="0"/>
          <a:pathLst>
            <a:path>
              <a:moveTo>
                <a:pt x="0" y="31596"/>
              </a:moveTo>
              <a:lnTo>
                <a:pt x="636201" y="315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719B1-FDDF-4968-9D26-52CE098EA344}">
      <dsp:nvSpPr>
        <dsp:cNvPr id="0" name=""/>
        <dsp:cNvSpPr/>
      </dsp:nvSpPr>
      <dsp:spPr>
        <a:xfrm rot="19872958">
          <a:off x="1523859" y="875187"/>
          <a:ext cx="636201" cy="63193"/>
        </a:xfrm>
        <a:custGeom>
          <a:avLst/>
          <a:gdLst/>
          <a:ahLst/>
          <a:cxnLst/>
          <a:rect l="0" t="0" r="0" b="0"/>
          <a:pathLst>
            <a:path>
              <a:moveTo>
                <a:pt x="0" y="31596"/>
              </a:moveTo>
              <a:lnTo>
                <a:pt x="636201" y="315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974068-7363-48BA-8A56-58FC71B522DC}">
      <dsp:nvSpPr>
        <dsp:cNvPr id="0" name=""/>
        <dsp:cNvSpPr/>
      </dsp:nvSpPr>
      <dsp:spPr>
        <a:xfrm>
          <a:off x="186452" y="436796"/>
          <a:ext cx="1693392" cy="16933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D9A9B-F5B2-41C6-AA4C-23B98CB4FBF3}">
      <dsp:nvSpPr>
        <dsp:cNvPr id="0" name=""/>
        <dsp:cNvSpPr/>
      </dsp:nvSpPr>
      <dsp:spPr>
        <a:xfrm>
          <a:off x="2057987" y="982"/>
          <a:ext cx="1016035" cy="1016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mn-lt"/>
              <a:ea typeface="+mn-ea"/>
              <a:cs typeface="+mn-ea"/>
              <a:sym typeface="+mn-lt"/>
            </a:rPr>
            <a:t>技术类因子</a:t>
          </a:r>
        </a:p>
      </dsp:txBody>
      <dsp:txXfrm>
        <a:off x="2206782" y="149777"/>
        <a:ext cx="718445" cy="718445"/>
      </dsp:txXfrm>
    </dsp:sp>
    <dsp:sp modelId="{4B22126E-6F7A-4ADB-A489-ACBD46EA330A}">
      <dsp:nvSpPr>
        <dsp:cNvPr id="0" name=""/>
        <dsp:cNvSpPr/>
      </dsp:nvSpPr>
      <dsp:spPr>
        <a:xfrm>
          <a:off x="3175626" y="982"/>
          <a:ext cx="1524053" cy="1016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a:lnSpc>
              <a:spcPct val="100000"/>
            </a:lnSpc>
            <a:spcBef>
              <a:spcPct val="0"/>
            </a:spcBef>
            <a:spcAft>
              <a:spcPct val="15000"/>
            </a:spcAft>
            <a:buChar char="•"/>
          </a:pPr>
          <a:r>
            <a:rPr lang="zh-CN" altLang="en-US" sz="800" kern="1200" dirty="0">
              <a:latin typeface="+mn-lt"/>
              <a:ea typeface="+mn-ea"/>
              <a:cs typeface="+mn-ea"/>
              <a:sym typeface="+mn-lt"/>
            </a:rPr>
            <a:t>动量反转因子</a:t>
          </a:r>
        </a:p>
        <a:p>
          <a:pPr marL="57150" lvl="1" indent="-57150" algn="l" defTabSz="355600">
            <a:lnSpc>
              <a:spcPct val="100000"/>
            </a:lnSpc>
            <a:spcBef>
              <a:spcPct val="0"/>
            </a:spcBef>
            <a:spcAft>
              <a:spcPct val="15000"/>
            </a:spcAft>
            <a:buChar char="•"/>
          </a:pPr>
          <a:r>
            <a:rPr lang="zh-CN" altLang="en-US" sz="800" kern="1200" dirty="0">
              <a:latin typeface="+mn-lt"/>
              <a:ea typeface="+mn-ea"/>
              <a:cs typeface="+mn-ea"/>
              <a:sym typeface="+mn-lt"/>
            </a:rPr>
            <a:t>超买超卖因子</a:t>
          </a:r>
        </a:p>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趋势因子</a:t>
          </a:r>
        </a:p>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波动因子</a:t>
          </a:r>
        </a:p>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成交量因子</a:t>
          </a:r>
        </a:p>
      </dsp:txBody>
      <dsp:txXfrm>
        <a:off x="3175626" y="982"/>
        <a:ext cx="1524053" cy="1016035"/>
      </dsp:txXfrm>
    </dsp:sp>
    <dsp:sp modelId="{8C52F264-3E24-4EC4-9000-82B4D521C9E0}">
      <dsp:nvSpPr>
        <dsp:cNvPr id="0" name=""/>
        <dsp:cNvSpPr/>
      </dsp:nvSpPr>
      <dsp:spPr>
        <a:xfrm>
          <a:off x="2057987" y="1754122"/>
          <a:ext cx="1016035" cy="1016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a:latin typeface="+mn-lt"/>
              <a:ea typeface="+mn-ea"/>
              <a:cs typeface="+mn-ea"/>
              <a:sym typeface="+mn-lt"/>
            </a:rPr>
            <a:t>经济类因子</a:t>
          </a:r>
        </a:p>
      </dsp:txBody>
      <dsp:txXfrm>
        <a:off x="2206782" y="1902917"/>
        <a:ext cx="718445" cy="718445"/>
      </dsp:txXfrm>
    </dsp:sp>
    <dsp:sp modelId="{22A9452E-DB9D-4347-9D41-D29067BCCCC1}">
      <dsp:nvSpPr>
        <dsp:cNvPr id="0" name=""/>
        <dsp:cNvSpPr/>
      </dsp:nvSpPr>
      <dsp:spPr>
        <a:xfrm>
          <a:off x="3175626" y="1754122"/>
          <a:ext cx="1524053" cy="1016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商品因子</a:t>
          </a:r>
        </a:p>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国债因子</a:t>
          </a:r>
        </a:p>
        <a:p>
          <a:pPr marL="57150" lvl="1" indent="-57150" algn="l" defTabSz="355600">
            <a:lnSpc>
              <a:spcPct val="100000"/>
            </a:lnSpc>
            <a:spcBef>
              <a:spcPct val="0"/>
            </a:spcBef>
            <a:spcAft>
              <a:spcPct val="15000"/>
            </a:spcAft>
            <a:buChar char="•"/>
          </a:pPr>
          <a:r>
            <a:rPr lang="zh-CN" altLang="en-US" sz="800" kern="1200">
              <a:latin typeface="+mn-lt"/>
              <a:ea typeface="+mn-ea"/>
              <a:cs typeface="+mn-ea"/>
              <a:sym typeface="+mn-lt"/>
            </a:rPr>
            <a:t>宏观因子</a:t>
          </a:r>
        </a:p>
      </dsp:txBody>
      <dsp:txXfrm>
        <a:off x="3175626" y="1754122"/>
        <a:ext cx="1524053" cy="1016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1680054" y="1037273"/>
          <a:ext cx="1868755" cy="1013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zh-CN" altLang="en-US" sz="3200" kern="1200">
              <a:latin typeface="+mn-lt"/>
              <a:ea typeface="+mn-ea"/>
              <a:cs typeface="+mn-ea"/>
              <a:sym typeface="+mn-lt"/>
            </a:rPr>
            <a:t>模型选择</a:t>
          </a:r>
        </a:p>
      </dsp:txBody>
      <dsp:txXfrm>
        <a:off x="1709737" y="1066956"/>
        <a:ext cx="1809389" cy="954091"/>
      </dsp:txXfrm>
    </dsp:sp>
    <dsp:sp modelId="{B47BD6C9-6D53-4A69-975F-9CF96E25F10F}">
      <dsp:nvSpPr>
        <dsp:cNvPr id="0" name=""/>
        <dsp:cNvSpPr/>
      </dsp:nvSpPr>
      <dsp:spPr>
        <a:xfrm rot="17132988">
          <a:off x="3050344" y="874593"/>
          <a:ext cx="1362067" cy="26604"/>
        </a:xfrm>
        <a:custGeom>
          <a:avLst/>
          <a:gdLst/>
          <a:ahLst/>
          <a:cxnLst/>
          <a:rect l="0" t="0" r="0" b="0"/>
          <a:pathLst>
            <a:path>
              <a:moveTo>
                <a:pt x="0" y="13302"/>
              </a:moveTo>
              <a:lnTo>
                <a:pt x="1362067"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7326" y="853844"/>
        <a:ext cx="68103" cy="68103"/>
      </dsp:txXfrm>
    </dsp:sp>
    <dsp:sp modelId="{3C0D5057-54F2-42F8-ADAD-AA27A1CC1A1B}">
      <dsp:nvSpPr>
        <dsp:cNvPr id="0" name=""/>
        <dsp:cNvSpPr/>
      </dsp:nvSpPr>
      <dsp:spPr>
        <a:xfrm>
          <a:off x="3913946" y="3579"/>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lang="zh-CN" altLang="en-US" sz="1100" kern="1200" dirty="0">
              <a:latin typeface="+mn-lt"/>
              <a:ea typeface="+mn-ea"/>
              <a:cs typeface="+mn-ea"/>
              <a:sym typeface="+mn-lt"/>
            </a:rPr>
            <a:t>逻辑回归</a:t>
          </a:r>
          <a:endParaRPr lang="zh-CN" altLang="en-US" sz="1100" kern="1200">
            <a:latin typeface="+mn-lt"/>
            <a:ea typeface="+mn-ea"/>
            <a:cs typeface="+mn-ea"/>
            <a:sym typeface="+mn-lt"/>
          </a:endParaRPr>
        </a:p>
      </dsp:txBody>
      <dsp:txXfrm>
        <a:off x="3927314" y="16947"/>
        <a:ext cx="886107" cy="429685"/>
      </dsp:txXfrm>
    </dsp:sp>
    <dsp:sp modelId="{2E81B90F-7494-41FF-808F-F7F82B993B40}">
      <dsp:nvSpPr>
        <dsp:cNvPr id="0" name=""/>
        <dsp:cNvSpPr/>
      </dsp:nvSpPr>
      <dsp:spPr>
        <a:xfrm rot="17692822">
          <a:off x="3297439" y="1137036"/>
          <a:ext cx="867876" cy="26604"/>
        </a:xfrm>
        <a:custGeom>
          <a:avLst/>
          <a:gdLst/>
          <a:ahLst/>
          <a:cxnLst/>
          <a:rect l="0" t="0" r="0" b="0"/>
          <a:pathLst>
            <a:path>
              <a:moveTo>
                <a:pt x="0" y="13302"/>
              </a:moveTo>
              <a:lnTo>
                <a:pt x="867876"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09681" y="1128641"/>
        <a:ext cx="43393" cy="43393"/>
      </dsp:txXfrm>
    </dsp:sp>
    <dsp:sp modelId="{3D382021-A429-4403-82FF-5A95DD3EBB20}">
      <dsp:nvSpPr>
        <dsp:cNvPr id="0" name=""/>
        <dsp:cNvSpPr/>
      </dsp:nvSpPr>
      <dsp:spPr>
        <a:xfrm>
          <a:off x="3913946" y="528464"/>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lang="zh-CN" altLang="en-US" sz="1100" kern="1200" dirty="0">
              <a:latin typeface="+mn-lt"/>
              <a:ea typeface="+mn-ea"/>
              <a:cs typeface="+mn-ea"/>
              <a:sym typeface="+mn-lt"/>
            </a:rPr>
            <a:t>支持向量机</a:t>
          </a:r>
          <a:endParaRPr lang="zh-CN" altLang="en-US" sz="1100" kern="1200">
            <a:latin typeface="+mn-lt"/>
            <a:ea typeface="+mn-ea"/>
            <a:cs typeface="+mn-ea"/>
            <a:sym typeface="+mn-lt"/>
          </a:endParaRPr>
        </a:p>
      </dsp:txBody>
      <dsp:txXfrm>
        <a:off x="3927314" y="541832"/>
        <a:ext cx="886107" cy="429685"/>
      </dsp:txXfrm>
    </dsp:sp>
    <dsp:sp modelId="{1E634450-919A-40B9-8B7A-FDB35C18973F}">
      <dsp:nvSpPr>
        <dsp:cNvPr id="0" name=""/>
        <dsp:cNvSpPr/>
      </dsp:nvSpPr>
      <dsp:spPr>
        <a:xfrm rot="19457599">
          <a:off x="3506544" y="1399478"/>
          <a:ext cx="449668" cy="26604"/>
        </a:xfrm>
        <a:custGeom>
          <a:avLst/>
          <a:gdLst/>
          <a:ahLst/>
          <a:cxnLst/>
          <a:rect l="0" t="0" r="0" b="0"/>
          <a:pathLst>
            <a:path>
              <a:moveTo>
                <a:pt x="0" y="13302"/>
              </a:moveTo>
              <a:lnTo>
                <a:pt x="449668"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20136" y="1401539"/>
        <a:ext cx="22483" cy="22483"/>
      </dsp:txXfrm>
    </dsp:sp>
    <dsp:sp modelId="{2273AF47-2DBA-4CA9-9C97-31548FAE529F}">
      <dsp:nvSpPr>
        <dsp:cNvPr id="0" name=""/>
        <dsp:cNvSpPr/>
      </dsp:nvSpPr>
      <dsp:spPr>
        <a:xfrm>
          <a:off x="3913946" y="1053349"/>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sz="1100" kern="1200">
              <a:latin typeface="+mn-lt"/>
              <a:ea typeface="+mn-ea"/>
              <a:cs typeface="+mn-ea"/>
              <a:sym typeface="+mn-lt"/>
            </a:rPr>
            <a:t>K</a:t>
          </a:r>
          <a:r>
            <a:rPr lang="zh-CN" altLang="en-US" sz="1100" kern="1200" dirty="0">
              <a:latin typeface="+mn-lt"/>
              <a:ea typeface="+mn-ea"/>
              <a:cs typeface="+mn-ea"/>
              <a:sym typeface="+mn-lt"/>
            </a:rPr>
            <a:t>近邻</a:t>
          </a:r>
        </a:p>
      </dsp:txBody>
      <dsp:txXfrm>
        <a:off x="3927314" y="1066717"/>
        <a:ext cx="886107" cy="429685"/>
      </dsp:txXfrm>
    </dsp:sp>
    <dsp:sp modelId="{A1967676-FB74-4FB9-9E06-4991AE46204B}">
      <dsp:nvSpPr>
        <dsp:cNvPr id="0" name=""/>
        <dsp:cNvSpPr/>
      </dsp:nvSpPr>
      <dsp:spPr>
        <a:xfrm rot="2142401">
          <a:off x="3506544" y="1661921"/>
          <a:ext cx="449668" cy="26604"/>
        </a:xfrm>
        <a:custGeom>
          <a:avLst/>
          <a:gdLst/>
          <a:ahLst/>
          <a:cxnLst/>
          <a:rect l="0" t="0" r="0" b="0"/>
          <a:pathLst>
            <a:path>
              <a:moveTo>
                <a:pt x="0" y="13302"/>
              </a:moveTo>
              <a:lnTo>
                <a:pt x="449668"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20136" y="1663982"/>
        <a:ext cx="22483" cy="22483"/>
      </dsp:txXfrm>
    </dsp:sp>
    <dsp:sp modelId="{43412D8F-6E7D-460E-B7CB-F45F5EB13652}">
      <dsp:nvSpPr>
        <dsp:cNvPr id="0" name=""/>
        <dsp:cNvSpPr/>
      </dsp:nvSpPr>
      <dsp:spPr>
        <a:xfrm>
          <a:off x="3913946" y="1578234"/>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sz="1100" kern="1200">
              <a:latin typeface="+mn-lt"/>
              <a:ea typeface="+mn-ea"/>
              <a:cs typeface="+mn-ea"/>
              <a:sym typeface="+mn-lt"/>
            </a:rPr>
            <a:t>朴</a:t>
          </a:r>
          <a:r>
            <a:rPr lang="zh-CN" altLang="en-US" sz="1100" kern="1200" dirty="0">
              <a:latin typeface="+mn-lt"/>
              <a:ea typeface="+mn-ea"/>
              <a:cs typeface="+mn-ea"/>
              <a:sym typeface="+mn-lt"/>
            </a:rPr>
            <a:t>素贝叶斯</a:t>
          </a:r>
        </a:p>
      </dsp:txBody>
      <dsp:txXfrm>
        <a:off x="3927314" y="1591602"/>
        <a:ext cx="886107" cy="429685"/>
      </dsp:txXfrm>
    </dsp:sp>
    <dsp:sp modelId="{48A2A2AB-0AE3-406B-ACBF-ED4152C32474}">
      <dsp:nvSpPr>
        <dsp:cNvPr id="0" name=""/>
        <dsp:cNvSpPr/>
      </dsp:nvSpPr>
      <dsp:spPr>
        <a:xfrm rot="3907178">
          <a:off x="3297439" y="1924363"/>
          <a:ext cx="867876" cy="26604"/>
        </a:xfrm>
        <a:custGeom>
          <a:avLst/>
          <a:gdLst/>
          <a:ahLst/>
          <a:cxnLst/>
          <a:rect l="0" t="0" r="0" b="0"/>
          <a:pathLst>
            <a:path>
              <a:moveTo>
                <a:pt x="0" y="13302"/>
              </a:moveTo>
              <a:lnTo>
                <a:pt x="867876"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09681" y="1915969"/>
        <a:ext cx="43393" cy="43393"/>
      </dsp:txXfrm>
    </dsp:sp>
    <dsp:sp modelId="{D4255406-2418-4397-94D3-2C9C96A7B11F}">
      <dsp:nvSpPr>
        <dsp:cNvPr id="0" name=""/>
        <dsp:cNvSpPr/>
      </dsp:nvSpPr>
      <dsp:spPr>
        <a:xfrm>
          <a:off x="3913946" y="2103119"/>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sz="1100" kern="1200">
              <a:latin typeface="+mn-lt"/>
              <a:ea typeface="+mn-ea"/>
              <a:cs typeface="+mn-ea"/>
              <a:sym typeface="+mn-lt"/>
            </a:rPr>
            <a:t>人</a:t>
          </a:r>
          <a:r>
            <a:rPr lang="zh-CN" altLang="en-US" sz="1100" kern="1200" dirty="0">
              <a:latin typeface="+mn-lt"/>
              <a:ea typeface="+mn-ea"/>
              <a:cs typeface="+mn-ea"/>
              <a:sym typeface="+mn-lt"/>
            </a:rPr>
            <a:t>工神经网络</a:t>
          </a:r>
        </a:p>
      </dsp:txBody>
      <dsp:txXfrm>
        <a:off x="3927314" y="2116487"/>
        <a:ext cx="886107" cy="429685"/>
      </dsp:txXfrm>
    </dsp:sp>
    <dsp:sp modelId="{8C8DE56C-4AF1-4D26-9923-40A76AF05B2A}">
      <dsp:nvSpPr>
        <dsp:cNvPr id="0" name=""/>
        <dsp:cNvSpPr/>
      </dsp:nvSpPr>
      <dsp:spPr>
        <a:xfrm rot="4467012">
          <a:off x="3050344" y="2186806"/>
          <a:ext cx="1362067" cy="26604"/>
        </a:xfrm>
        <a:custGeom>
          <a:avLst/>
          <a:gdLst/>
          <a:ahLst/>
          <a:cxnLst/>
          <a:rect l="0" t="0" r="0" b="0"/>
          <a:pathLst>
            <a:path>
              <a:moveTo>
                <a:pt x="0" y="13302"/>
              </a:moveTo>
              <a:lnTo>
                <a:pt x="1362067"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7326" y="2166057"/>
        <a:ext cx="68103" cy="68103"/>
      </dsp:txXfrm>
    </dsp:sp>
    <dsp:sp modelId="{2802EE41-4055-442C-8A9B-AEBB25DA3711}">
      <dsp:nvSpPr>
        <dsp:cNvPr id="0" name=""/>
        <dsp:cNvSpPr/>
      </dsp:nvSpPr>
      <dsp:spPr>
        <a:xfrm>
          <a:off x="3913946" y="2628004"/>
          <a:ext cx="912843" cy="456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ct val="35000"/>
            </a:spcAft>
            <a:buNone/>
          </a:pPr>
          <a:r>
            <a:rPr sz="1100" kern="1200">
              <a:latin typeface="+mn-lt"/>
              <a:ea typeface="+mn-ea"/>
              <a:cs typeface="+mn-ea"/>
              <a:sym typeface="+mn-lt"/>
            </a:rPr>
            <a:t>决</a:t>
          </a:r>
          <a:r>
            <a:rPr lang="zh-CN" altLang="en-US" sz="1100" kern="1200" dirty="0">
              <a:latin typeface="+mn-lt"/>
              <a:ea typeface="+mn-ea"/>
              <a:cs typeface="+mn-ea"/>
              <a:sym typeface="+mn-lt"/>
            </a:rPr>
            <a:t>策树</a:t>
          </a:r>
        </a:p>
      </dsp:txBody>
      <dsp:txXfrm>
        <a:off x="3927314" y="2641372"/>
        <a:ext cx="886107" cy="4296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F3BB9-6612-4697-87EE-EC66312779BE}">
      <dsp:nvSpPr>
        <dsp:cNvPr id="0" name=""/>
        <dsp:cNvSpPr/>
      </dsp:nvSpPr>
      <dsp:spPr bwMode="white">
        <a:xfrm>
          <a:off x="3358" y="0"/>
          <a:ext cx="4091536" cy="335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kern="1200">
              <a:latin typeface="+mn-lt"/>
              <a:ea typeface="+mn-ea"/>
              <a:cs typeface="+mn-ea"/>
              <a:sym typeface="+mn-lt"/>
            </a:rPr>
            <a:t>初步回测结果</a:t>
          </a:r>
        </a:p>
      </dsp:txBody>
      <dsp:txXfrm>
        <a:off x="170998" y="0"/>
        <a:ext cx="3756257" cy="335279"/>
      </dsp:txXfrm>
    </dsp:sp>
    <dsp:sp modelId="{D3000CD6-B08B-4D3B-8D2A-7F1C26A23961}">
      <dsp:nvSpPr>
        <dsp:cNvPr id="0" name=""/>
        <dsp:cNvSpPr/>
      </dsp:nvSpPr>
      <dsp:spPr bwMode="white">
        <a:xfrm>
          <a:off x="3685741" y="0"/>
          <a:ext cx="4091536" cy="335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kern="1200">
              <a:latin typeface="+mn-lt"/>
              <a:ea typeface="+mn-ea"/>
              <a:cs typeface="+mn-ea"/>
              <a:sym typeface="+mn-lt"/>
            </a:rPr>
            <a:t>归一化和细化因子</a:t>
          </a:r>
        </a:p>
      </dsp:txBody>
      <dsp:txXfrm>
        <a:off x="3853381" y="0"/>
        <a:ext cx="3756257" cy="335279"/>
      </dsp:txXfrm>
    </dsp:sp>
    <dsp:sp modelId="{74437C11-3810-488A-B265-8C8037793D77}">
      <dsp:nvSpPr>
        <dsp:cNvPr id="0" name=""/>
        <dsp:cNvSpPr/>
      </dsp:nvSpPr>
      <dsp:spPr bwMode="white">
        <a:xfrm>
          <a:off x="7368124" y="0"/>
          <a:ext cx="4091536" cy="335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kern="1200">
              <a:latin typeface="+mn-lt"/>
              <a:ea typeface="+mn-ea"/>
              <a:cs typeface="+mn-ea"/>
              <a:sym typeface="+mn-lt"/>
            </a:rPr>
            <a:t>最优参数下策略绩效</a:t>
          </a:r>
        </a:p>
      </dsp:txBody>
      <dsp:txXfrm>
        <a:off x="7535764" y="0"/>
        <a:ext cx="3756257" cy="335279"/>
      </dsp:txXfrm>
    </dsp:sp>
  </dsp:spTree>
</dsp:drawing>
</file>

<file path=ppt/diagrams/layout1.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50A1B-05B3-406F-A25A-205CE6C716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C2D75-4DAC-4C94-96F1-C3EC10C040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10000830_l8su.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6F2864-E0EF-4E70-A7F4-2B86DC303F0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24950" y="6356350"/>
            <a:ext cx="2743200" cy="365125"/>
          </a:xfrm>
        </p:spPr>
        <p:txBody>
          <a:bodyPr/>
          <a:lstStyle>
            <a:lvl1pPr>
              <a:defRPr>
                <a:solidFill>
                  <a:schemeClr val="bg1">
                    <a:lumMod val="75000"/>
                  </a:schemeClr>
                </a:solidFill>
                <a:latin typeface="Arial" panose="020B0604020202020204" pitchFamily="34" charset="0"/>
                <a:cs typeface="Arial" panose="020B0604020202020204" pitchFamily="34" charset="0"/>
              </a:defRPr>
            </a:lvl1pPr>
          </a:lstStyle>
          <a:p>
            <a:fld id="{CCBA9D17-A0D3-409F-BFF9-E5BAE63FEE3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4447_9868.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内容页-标题&amp;副标题">
    <p:spTree>
      <p:nvGrpSpPr>
        <p:cNvPr id="1" name=""/>
        <p:cNvGrpSpPr/>
        <p:nvPr/>
      </p:nvGrpSpPr>
      <p:grpSpPr>
        <a:xfrm>
          <a:off x="0" y="0"/>
          <a:ext cx="0" cy="0"/>
          <a:chOff x="0" y="0"/>
          <a:chExt cx="0" cy="0"/>
        </a:xfrm>
      </p:grpSpPr>
      <p:sp>
        <p:nvSpPr>
          <p:cNvPr id="63" name="标题 1"/>
          <p:cNvSpPr>
            <a:spLocks noGrp="1"/>
          </p:cNvSpPr>
          <p:nvPr>
            <p:ph type="title" hasCustomPrompt="1"/>
          </p:nvPr>
        </p:nvSpPr>
        <p:spPr>
          <a:xfrm>
            <a:off x="442913" y="243570"/>
            <a:ext cx="9056851" cy="617519"/>
          </a:xfrm>
        </p:spPr>
        <p:txBody>
          <a:bodyPr>
            <a:normAutofit/>
          </a:bodyPr>
          <a:lstStyle>
            <a:lvl1pPr algn="l" defTabSz="1219200" rtl="0" eaLnBrk="1" latinLnBrk="0" hangingPunct="1">
              <a:lnSpc>
                <a:spcPct val="90000"/>
              </a:lnSpc>
              <a:spcBef>
                <a:spcPct val="0"/>
              </a:spcBef>
              <a:buNone/>
              <a:defRPr lang="zh-CN" altLang="en-US" sz="2400" b="1" kern="1200" baseline="0" dirty="0">
                <a:solidFill>
                  <a:srgbClr val="9A0002"/>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21" name="组合 120"/>
          <p:cNvGrpSpPr/>
          <p:nvPr userDrawn="1"/>
        </p:nvGrpSpPr>
        <p:grpSpPr>
          <a:xfrm>
            <a:off x="10177780" y="329883"/>
            <a:ext cx="1512003" cy="444892"/>
            <a:chOff x="9556201" y="498129"/>
            <a:chExt cx="1993881" cy="586680"/>
          </a:xfrm>
          <a:solidFill>
            <a:srgbClr val="9A0002"/>
          </a:solidFill>
        </p:grpSpPr>
        <p:grpSp>
          <p:nvGrpSpPr>
            <p:cNvPr id="122" name="组合 121"/>
            <p:cNvGrpSpPr/>
            <p:nvPr userDrawn="1"/>
          </p:nvGrpSpPr>
          <p:grpSpPr>
            <a:xfrm>
              <a:off x="10239376" y="968937"/>
              <a:ext cx="1307697" cy="96254"/>
              <a:chOff x="4616246" y="3878362"/>
              <a:chExt cx="5571416" cy="410087"/>
            </a:xfrm>
            <a:grp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grp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grp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68580" tIns="34290" rIns="68580" bIns="3429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A0002"/>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7" y="867991"/>
            <a:ext cx="2433027" cy="0"/>
            <a:chOff x="7460343" y="1311756"/>
            <a:chExt cx="2433027" cy="0"/>
          </a:xfrm>
        </p:grpSpPr>
        <p:cxnSp>
          <p:nvCxnSpPr>
            <p:cNvPr id="178" name="直接连接符 177"/>
            <p:cNvCxnSpPr/>
            <p:nvPr/>
          </p:nvCxnSpPr>
          <p:spPr>
            <a:xfrm>
              <a:off x="7460343" y="1311756"/>
              <a:ext cx="2433027" cy="0"/>
            </a:xfrm>
            <a:prstGeom prst="line">
              <a:avLst/>
            </a:prstGeom>
            <a:ln>
              <a:solidFill>
                <a:srgbClr val="9A0002"/>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rgbClr val="9A0002"/>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4"/>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3" name="文本占位符 2"/>
          <p:cNvSpPr>
            <a:spLocks noGrp="1"/>
          </p:cNvSpPr>
          <p:nvPr>
            <p:ph type="body" sz="quarter" idx="10" hasCustomPrompt="1"/>
          </p:nvPr>
        </p:nvSpPr>
        <p:spPr>
          <a:xfrm>
            <a:off x="442807" y="944881"/>
            <a:ext cx="10131213" cy="381847"/>
          </a:xfrm>
        </p:spPr>
        <p:txBody>
          <a:bodyPr vert="horz" lIns="91440" tIns="45720" rIns="91440" bIns="45720" rtlCol="0" anchor="ctr">
            <a:normAutofit/>
          </a:bodyPr>
          <a:lstStyle>
            <a:lvl1pPr>
              <a:def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marL="457200" marR="0" lvl="0" indent="-4572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4"/>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4747_yqko.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5020_7ild.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file/7136328/20231209235354_o45q.jpg"/>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476361-B006-44BA-89CA-9A2335AC9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1D440-09CD-429B-AB43-7AE9332A7B6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76361-B006-44BA-89CA-9A2335AC97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1D440-09CD-429B-AB43-7AE9332A7B6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0D2EE-5E42-4C74-BD66-3934CD038B3B}"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9D17-A0D3-409F-BFF9-E5BAE63FEE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7.xml"/><Relationship Id="rId4" Type="http://schemas.openxmlformats.org/officeDocument/2006/relationships/image" Target="../media/image27.png"/><Relationship Id="rId3" Type="http://schemas.openxmlformats.org/officeDocument/2006/relationships/tags" Target="../tags/tag16.xml"/><Relationship Id="rId2" Type="http://schemas.openxmlformats.org/officeDocument/2006/relationships/image" Target="../media/image26.png"/><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7.xml"/><Relationship Id="rId2" Type="http://schemas.openxmlformats.org/officeDocument/2006/relationships/image" Target="../media/image28.png"/><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7.xml"/><Relationship Id="rId3"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hyperlink" Target="https://typeset.io/"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7.xml"/><Relationship Id="rId4" Type="http://schemas.openxmlformats.org/officeDocument/2006/relationships/image" Target="../media/image31.png"/><Relationship Id="rId3" Type="http://schemas.openxmlformats.org/officeDocument/2006/relationships/tags" Target="../tags/tag20.xml"/><Relationship Id="rId2" Type="http://schemas.openxmlformats.org/officeDocument/2006/relationships/image" Target="../media/image30.png"/><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4.xml"/><Relationship Id="rId2" Type="http://schemas.openxmlformats.org/officeDocument/2006/relationships/image" Target="../media/image10.png"/><Relationship Id="rId1" Type="http://schemas.openxmlformats.org/officeDocument/2006/relationships/hyperlink" Target="https://www.mindshow.fun/#/home" TargetMode="Externa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7.xml"/><Relationship Id="rId4" Type="http://schemas.openxmlformats.org/officeDocument/2006/relationships/tags" Target="../tags/tag23.xml"/><Relationship Id="rId3" Type="http://schemas.openxmlformats.org/officeDocument/2006/relationships/image" Target="../media/image32.png"/><Relationship Id="rId2" Type="http://schemas.openxmlformats.org/officeDocument/2006/relationships/tags" Target="../tags/tag2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7.xml"/><Relationship Id="rId4" Type="http://schemas.openxmlformats.org/officeDocument/2006/relationships/tags" Target="../tags/tag26.xml"/><Relationship Id="rId3" Type="http://schemas.openxmlformats.org/officeDocument/2006/relationships/image" Target="../media/image33.png"/><Relationship Id="rId2" Type="http://schemas.openxmlformats.org/officeDocument/2006/relationships/tags" Target="../tags/tag25.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7.xml"/><Relationship Id="rId2" Type="http://schemas.openxmlformats.org/officeDocument/2006/relationships/image" Target="../media/image34.png"/><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7.xml"/><Relationship Id="rId2" Type="http://schemas.openxmlformats.org/officeDocument/2006/relationships/image" Target="../media/image35.png"/><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7.xml"/><Relationship Id="rId2" Type="http://schemas.openxmlformats.org/officeDocument/2006/relationships/image" Target="../media/image36.png"/><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37.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4.xml"/><Relationship Id="rId4" Type="http://schemas.openxmlformats.org/officeDocument/2006/relationships/image" Target="../media/image1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7.xml"/><Relationship Id="rId2" Type="http://schemas.openxmlformats.org/officeDocument/2006/relationships/image" Target="../media/image42.jpeg"/><Relationship Id="rId1" Type="http://schemas.openxmlformats.org/officeDocument/2006/relationships/image" Target="../media/image41.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7.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7.xml"/><Relationship Id="rId4" Type="http://schemas.openxmlformats.org/officeDocument/2006/relationships/tags" Target="../tags/tag30.xml"/><Relationship Id="rId3" Type="http://schemas.openxmlformats.org/officeDocument/2006/relationships/image" Target="../media/image48.jpeg"/><Relationship Id="rId2" Type="http://schemas.openxmlformats.org/officeDocument/2006/relationships/image" Target="../media/image47.sv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image" Target="../media/image49.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7.xml"/><Relationship Id="rId2" Type="http://schemas.openxmlformats.org/officeDocument/2006/relationships/tags" Target="../tags/tag31.xml"/><Relationship Id="rId1"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7.xml"/><Relationship Id="rId1"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7.xml"/><Relationship Id="rId1" Type="http://schemas.openxmlformats.org/officeDocument/2006/relationships/image" Target="../media/image53.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7.xml"/><Relationship Id="rId3" Type="http://schemas.openxmlformats.org/officeDocument/2006/relationships/tags" Target="../tags/tag32.xml"/><Relationship Id="rId2" Type="http://schemas.openxmlformats.org/officeDocument/2006/relationships/image" Target="../media/image55.jpeg"/><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7.xml"/><Relationship Id="rId2" Type="http://schemas.openxmlformats.org/officeDocument/2006/relationships/image" Target="../media/image57.jpeg"/><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image" Target="../media/image14.png"/><Relationship Id="rId4" Type="http://schemas.openxmlformats.org/officeDocument/2006/relationships/tags" Target="../tags/tag5.xml"/><Relationship Id="rId3" Type="http://schemas.openxmlformats.org/officeDocument/2006/relationships/image" Target="../media/image13.png"/><Relationship Id="rId2" Type="http://schemas.openxmlformats.org/officeDocument/2006/relationships/tags" Target="../tags/tag4.xml"/><Relationship Id="rId10" Type="http://schemas.openxmlformats.org/officeDocument/2006/relationships/notesSlide" Target="../notesSlides/notesSlide4.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image" Target="../media/image58.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37.xml"/><Relationship Id="rId3" Type="http://schemas.openxmlformats.org/officeDocument/2006/relationships/tags" Target="../tags/tag33.xml"/><Relationship Id="rId2" Type="http://schemas.openxmlformats.org/officeDocument/2006/relationships/image" Target="../media/image60.jpeg"/><Relationship Id="rId1" Type="http://schemas.openxmlformats.org/officeDocument/2006/relationships/image" Target="../media/image59.jpe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37.xml"/><Relationship Id="rId6" Type="http://schemas.openxmlformats.org/officeDocument/2006/relationships/image" Target="../media/image63.jpeg"/><Relationship Id="rId5" Type="http://schemas.openxmlformats.org/officeDocument/2006/relationships/tags" Target="../tags/tag36.xml"/><Relationship Id="rId4" Type="http://schemas.openxmlformats.org/officeDocument/2006/relationships/image" Target="../media/image62.jpeg"/><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7.xml"/><Relationship Id="rId1" Type="http://schemas.openxmlformats.org/officeDocument/2006/relationships/image" Target="../media/image6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7.xml"/><Relationship Id="rId1" Type="http://schemas.openxmlformats.org/officeDocument/2006/relationships/image" Target="../media/image6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34.xml"/><Relationship Id="rId7" Type="http://schemas.openxmlformats.org/officeDocument/2006/relationships/image" Target="../media/image16.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7.xml"/><Relationship Id="rId3" Type="http://schemas.openxmlformats.org/officeDocument/2006/relationships/tags" Target="../tags/tag37.xml"/><Relationship Id="rId2" Type="http://schemas.openxmlformats.org/officeDocument/2006/relationships/image" Target="../media/image67.jpeg"/><Relationship Id="rId1" Type="http://schemas.openxmlformats.org/officeDocument/2006/relationships/image" Target="../media/image6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7.xml"/><Relationship Id="rId1" Type="http://schemas.openxmlformats.org/officeDocument/2006/relationships/image" Target="../media/image68.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7.xml"/><Relationship Id="rId1" Type="http://schemas.openxmlformats.org/officeDocument/2006/relationships/image" Target="../media/image69.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0" Type="http://schemas.openxmlformats.org/officeDocument/2006/relationships/notesSlide" Target="../notesSlides/notesSlide67.xml"/><Relationship Id="rId1" Type="http://schemas.openxmlformats.org/officeDocument/2006/relationships/tags" Target="../tags/tag38.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34.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69.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2" Type="http://schemas.openxmlformats.org/officeDocument/2006/relationships/notesSlide" Target="../notesSlides/notesSlide69.xml"/><Relationship Id="rId21" Type="http://schemas.openxmlformats.org/officeDocument/2006/relationships/slideLayout" Target="../slideLayouts/slideLayout21.xml"/><Relationship Id="rId20" Type="http://schemas.openxmlformats.org/officeDocument/2006/relationships/tags" Target="../tags/tag56.xml"/><Relationship Id="rId2" Type="http://schemas.openxmlformats.org/officeDocument/2006/relationships/diagramLayout" Target="../diagrams/layout1.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microsoft.com/office/2007/relationships/diagramDrawing" Target="../diagrams/drawing3.xml"/><Relationship Id="rId15" Type="http://schemas.openxmlformats.org/officeDocument/2006/relationships/diagramColors" Target="../diagrams/colors3.xml"/><Relationship Id="rId14" Type="http://schemas.openxmlformats.org/officeDocument/2006/relationships/diagramQuickStyle" Target="../diagrams/quickStyle3.xml"/><Relationship Id="rId13" Type="http://schemas.openxmlformats.org/officeDocument/2006/relationships/diagramLayout" Target="../diagrams/layout3.xml"/><Relationship Id="rId12" Type="http://schemas.openxmlformats.org/officeDocument/2006/relationships/diagramData" Target="../diagrams/data3.xml"/><Relationship Id="rId11" Type="http://schemas.openxmlformats.org/officeDocument/2006/relationships/tags" Target="../tags/tag52.xml"/><Relationship Id="rId10" Type="http://schemas.microsoft.com/office/2007/relationships/diagramDrawing" Target="../diagrams/drawing2.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8.xml"/><Relationship Id="rId3" Type="http://schemas.openxmlformats.org/officeDocument/2006/relationships/image" Target="../media/image70.png"/><Relationship Id="rId2" Type="http://schemas.openxmlformats.org/officeDocument/2006/relationships/tags" Target="../tags/tag58.xml"/><Relationship Id="rId1" Type="http://schemas.openxmlformats.org/officeDocument/2006/relationships/tags" Target="../tags/tag57.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8.xml"/><Relationship Id="rId2" Type="http://schemas.openxmlformats.org/officeDocument/2006/relationships/image" Target="../media/image71.png"/><Relationship Id="rId1" Type="http://schemas.openxmlformats.org/officeDocument/2006/relationships/tags" Target="../tags/tag59.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8.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tags" Target="../tags/tag60.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8.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tags" Target="../tags/tag61.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8.xml"/><Relationship Id="rId2" Type="http://schemas.openxmlformats.org/officeDocument/2006/relationships/image" Target="../media/image77.png"/><Relationship Id="rId1" Type="http://schemas.openxmlformats.org/officeDocument/2006/relationships/tags" Target="../tags/tag62.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8.xml"/><Relationship Id="rId2" Type="http://schemas.openxmlformats.org/officeDocument/2006/relationships/image" Target="../media/image78.png"/><Relationship Id="rId1" Type="http://schemas.openxmlformats.org/officeDocument/2006/relationships/tags" Target="../tags/tag63.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18.xml"/><Relationship Id="rId2" Type="http://schemas.openxmlformats.org/officeDocument/2006/relationships/image" Target="../media/image79.png"/><Relationship Id="rId1" Type="http://schemas.openxmlformats.org/officeDocument/2006/relationships/tags" Target="../tags/tag64.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18.xml"/><Relationship Id="rId4" Type="http://schemas.openxmlformats.org/officeDocument/2006/relationships/tags" Target="../tags/tag66.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tags" Target="../tags/tag65.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8.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6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24518" y="2342727"/>
            <a:ext cx="9342967" cy="927100"/>
          </a:xfrm>
          <a:prstGeom prst="rect">
            <a:avLst/>
          </a:prstGeom>
          <a:noFill/>
        </p:spPr>
        <p:txBody>
          <a:bodyPr wrap="square" rtlCol="0" anchor="ctr"/>
          <a:lstStyle/>
          <a:p>
            <a:pPr algn="ctr"/>
            <a:r>
              <a:rPr lang="en-US" sz="4480" b="1" dirty="0">
                <a:solidFill>
                  <a:srgbClr val="383838"/>
                </a:solidFill>
                <a:cs typeface="+mn-ea"/>
                <a:sym typeface="+mn-lt"/>
              </a:rPr>
              <a:t>AI如何赋能金融</a:t>
            </a:r>
            <a:r>
              <a:rPr lang="zh-CN" altLang="en-US" sz="4480" b="1" dirty="0">
                <a:solidFill>
                  <a:srgbClr val="383838"/>
                </a:solidFill>
                <a:cs typeface="+mn-ea"/>
                <a:sym typeface="+mn-lt"/>
              </a:rPr>
              <a:t>？</a:t>
            </a:r>
            <a:endParaRPr lang="zh-CN" altLang="en-US" sz="4480" b="1" dirty="0">
              <a:solidFill>
                <a:srgbClr val="383838"/>
              </a:solidFill>
              <a:cs typeface="+mn-ea"/>
              <a:sym typeface="+mn-lt"/>
            </a:endParaRPr>
          </a:p>
        </p:txBody>
      </p:sp>
      <p:sp>
        <p:nvSpPr>
          <p:cNvPr id="3" name="Text 1"/>
          <p:cNvSpPr/>
          <p:nvPr/>
        </p:nvSpPr>
        <p:spPr>
          <a:xfrm>
            <a:off x="3092451" y="3568701"/>
            <a:ext cx="6135371" cy="552449"/>
          </a:xfrm>
          <a:prstGeom prst="rect">
            <a:avLst/>
          </a:prstGeom>
          <a:noFill/>
        </p:spPr>
        <p:txBody>
          <a:bodyPr wrap="square" rtlCol="0" anchor="ctr"/>
          <a:lstStyle/>
          <a:p>
            <a:pPr algn="ctr"/>
            <a:r>
              <a:rPr sz="1600" dirty="0">
                <a:solidFill>
                  <a:srgbClr val="383838"/>
                </a:solidFill>
                <a:cs typeface="+mn-ea"/>
                <a:sym typeface="+mn-lt"/>
              </a:rPr>
              <a:t>——基于ChatGPT的期货、远期、互换文献分析和具体应用研究</a:t>
            </a:r>
            <a:endParaRPr sz="1600" dirty="0">
              <a:solidFill>
                <a:srgbClr val="383838"/>
              </a:solidFill>
              <a:cs typeface="+mn-ea"/>
              <a:sym typeface="+mn-lt"/>
            </a:endParaRPr>
          </a:p>
        </p:txBody>
      </p:sp>
      <p:sp>
        <p:nvSpPr>
          <p:cNvPr id="4" name="Text 2"/>
          <p:cNvSpPr/>
          <p:nvPr/>
        </p:nvSpPr>
        <p:spPr>
          <a:xfrm>
            <a:off x="1768117" y="4086090"/>
            <a:ext cx="8999368" cy="2048011"/>
          </a:xfrm>
          <a:prstGeom prst="rect">
            <a:avLst/>
          </a:prstGeom>
          <a:noFill/>
        </p:spPr>
        <p:txBody>
          <a:bodyPr wrap="square" rtlCol="0" anchor="ctr"/>
          <a:lstStyle/>
          <a:p>
            <a:pPr algn="ctr"/>
            <a:r>
              <a:rPr lang="en-US" sz="1865" dirty="0" err="1">
                <a:solidFill>
                  <a:srgbClr val="383838"/>
                </a:solidFill>
                <a:cs typeface="+mn-ea"/>
                <a:sym typeface="+mn-lt"/>
              </a:rPr>
              <a:t>话题三</a:t>
            </a:r>
            <a:r>
              <a:rPr lang="en-US" sz="1865" dirty="0">
                <a:solidFill>
                  <a:srgbClr val="383838"/>
                </a:solidFill>
                <a:cs typeface="+mn-ea"/>
                <a:sym typeface="+mn-lt"/>
              </a:rPr>
              <a:t> </a:t>
            </a:r>
            <a:r>
              <a:rPr lang="en-US" sz="1865" dirty="0" err="1">
                <a:solidFill>
                  <a:srgbClr val="383838"/>
                </a:solidFill>
                <a:cs typeface="+mn-ea"/>
                <a:sym typeface="+mn-lt"/>
              </a:rPr>
              <a:t>第二小组</a:t>
            </a:r>
            <a:endParaRPr lang="en-US" sz="1865" dirty="0">
              <a:solidFill>
                <a:srgbClr val="383838"/>
              </a:solidFill>
              <a:cs typeface="+mn-ea"/>
              <a:sym typeface="+mn-lt"/>
            </a:endParaRPr>
          </a:p>
          <a:p>
            <a:pPr algn="ctr"/>
            <a:endParaRPr lang="en-US" sz="1865" dirty="0">
              <a:solidFill>
                <a:srgbClr val="383838"/>
              </a:solidFill>
              <a:cs typeface="+mn-ea"/>
              <a:sym typeface="+mn-lt"/>
            </a:endParaRPr>
          </a:p>
          <a:p>
            <a:pPr algn="ctr"/>
            <a:r>
              <a:rPr lang="zh-CN" altLang="en-US" sz="1865" dirty="0">
                <a:solidFill>
                  <a:srgbClr val="383838"/>
                </a:solidFill>
                <a:cs typeface="+mn-ea"/>
                <a:sym typeface="+mn-lt"/>
              </a:rPr>
              <a:t>小组成员：</a:t>
            </a:r>
            <a:endParaRPr lang="en-US" sz="1865" dirty="0">
              <a:cs typeface="+mn-ea"/>
              <a:sym typeface="+mn-lt"/>
            </a:endParaRPr>
          </a:p>
        </p:txBody>
      </p:sp>
      <p:sp>
        <p:nvSpPr>
          <p:cNvPr id="5" name="Text 3"/>
          <p:cNvSpPr/>
          <p:nvPr/>
        </p:nvSpPr>
        <p:spPr>
          <a:xfrm>
            <a:off x="4800600" y="5765801"/>
            <a:ext cx="2590800" cy="368300"/>
          </a:xfrm>
          <a:prstGeom prst="rect">
            <a:avLst/>
          </a:prstGeom>
          <a:noFill/>
        </p:spPr>
        <p:txBody>
          <a:bodyPr wrap="square" rtlCol="0" anchor="ctr"/>
          <a:lstStyle/>
          <a:p>
            <a:pPr algn="ctr"/>
            <a:r>
              <a:rPr lang="en-US" sz="1865" dirty="0">
                <a:solidFill>
                  <a:srgbClr val="383838"/>
                </a:solidFill>
                <a:cs typeface="+mn-ea"/>
                <a:sym typeface="+mn-lt"/>
              </a:rPr>
              <a:t>2023-12-11</a:t>
            </a:r>
            <a:endParaRPr lang="en-US" sz="1865" dirty="0">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金融行业 “牵手”量子计算探索发展新格局</a:t>
            </a:r>
            <a:endParaRPr lang="en-US" sz="3200" dirty="0">
              <a:cs typeface="+mn-ea"/>
              <a:sym typeface="+mn-lt"/>
            </a:endParaRPr>
          </a:p>
        </p:txBody>
      </p:sp>
      <p:sp>
        <p:nvSpPr>
          <p:cNvPr id="3" name="Text 1"/>
          <p:cNvSpPr/>
          <p:nvPr/>
        </p:nvSpPr>
        <p:spPr>
          <a:xfrm>
            <a:off x="502073" y="1041401"/>
            <a:ext cx="10287000" cy="5397500"/>
          </a:xfrm>
          <a:prstGeom prst="rect">
            <a:avLst/>
          </a:prstGeom>
          <a:noFill/>
        </p:spPr>
        <p:txBody>
          <a:bodyPr wrap="square" rtlCol="0" anchor="t"/>
          <a:lstStyle/>
          <a:p>
            <a:pPr>
              <a:lnSpc>
                <a:spcPct val="150000"/>
              </a:lnSpc>
              <a:buSzPct val="100000"/>
            </a:pPr>
            <a:r>
              <a:rPr lang="en-US" altLang="zh-CN" sz="1335" dirty="0">
                <a:solidFill>
                  <a:srgbClr val="404040"/>
                </a:solidFill>
                <a:cs typeface="+mn-ea"/>
                <a:sym typeface="+mn-lt"/>
              </a:rPr>
              <a:t>1. </a:t>
            </a:r>
            <a:r>
              <a:rPr lang="zh-CN" altLang="en-US" sz="1335" dirty="0">
                <a:solidFill>
                  <a:srgbClr val="404040"/>
                </a:solidFill>
                <a:cs typeface="+mn-ea"/>
                <a:sym typeface="+mn-lt"/>
              </a:rPr>
              <a:t>据麦肯锡和摩根大通等机构多份报告分析，</a:t>
            </a:r>
            <a:r>
              <a:rPr lang="zh-CN" altLang="en-US" sz="1335" b="1" dirty="0">
                <a:solidFill>
                  <a:srgbClr val="404040"/>
                </a:solidFill>
                <a:cs typeface="+mn-ea"/>
                <a:sym typeface="+mn-lt"/>
              </a:rPr>
              <a:t>金融是最有可能率先通过量子计算获益的行业之一</a:t>
            </a:r>
            <a:r>
              <a:rPr lang="zh-CN" altLang="en-US" sz="1335" dirty="0">
                <a:solidFill>
                  <a:srgbClr val="404040"/>
                </a:solidFill>
                <a:cs typeface="+mn-ea"/>
                <a:sym typeface="+mn-lt"/>
              </a:rPr>
              <a:t>。</a:t>
            </a:r>
            <a:endParaRPr lang="zh-CN" altLang="en-US" sz="1335" dirty="0">
              <a:solidFill>
                <a:srgbClr val="404040"/>
              </a:solidFill>
              <a:cs typeface="+mn-ea"/>
              <a:sym typeface="+mn-lt"/>
            </a:endParaRPr>
          </a:p>
          <a:p>
            <a:pPr>
              <a:lnSpc>
                <a:spcPct val="150000"/>
              </a:lnSpc>
              <a:buSzPct val="100000"/>
            </a:pPr>
            <a:r>
              <a:rPr lang="en-US" altLang="zh-CN" sz="1335" dirty="0">
                <a:solidFill>
                  <a:srgbClr val="404040"/>
                </a:solidFill>
                <a:cs typeface="+mn-ea"/>
                <a:sym typeface="+mn-lt"/>
              </a:rPr>
              <a:t>2. </a:t>
            </a:r>
            <a:r>
              <a:rPr lang="zh-CN" altLang="en-US" sz="1335" dirty="0">
                <a:solidFill>
                  <a:srgbClr val="404040"/>
                </a:solidFill>
                <a:cs typeface="+mn-ea"/>
                <a:sym typeface="+mn-lt"/>
              </a:rPr>
              <a:t>作为最前沿的科技技术，</a:t>
            </a:r>
            <a:r>
              <a:rPr lang="zh-CN" altLang="en-US" sz="1335" b="1" dirty="0">
                <a:solidFill>
                  <a:srgbClr val="404040"/>
                </a:solidFill>
                <a:cs typeface="+mn-ea"/>
                <a:sym typeface="+mn-lt"/>
              </a:rPr>
              <a:t>量子计算可广泛赋能金融行业各细分领域</a:t>
            </a:r>
            <a:r>
              <a:rPr lang="zh-CN" altLang="en-US" sz="1335" dirty="0">
                <a:solidFill>
                  <a:srgbClr val="404040"/>
                </a:solidFill>
                <a:cs typeface="+mn-ea"/>
                <a:sym typeface="+mn-lt"/>
              </a:rPr>
              <a:t>：应用涉及资产配置场景优化、资本市场的风险分析、保险业的灾难性风险建模、以及加密安全等方面。</a:t>
            </a:r>
            <a:endParaRPr lang="zh-CN" altLang="en-US" sz="1335" dirty="0">
              <a:solidFill>
                <a:srgbClr val="404040"/>
              </a:solidFill>
              <a:cs typeface="+mn-ea"/>
              <a:sym typeface="+mn-lt"/>
            </a:endParaRPr>
          </a:p>
          <a:p>
            <a:pPr>
              <a:lnSpc>
                <a:spcPct val="150000"/>
              </a:lnSpc>
              <a:buSzPct val="100000"/>
            </a:pPr>
            <a:r>
              <a:rPr lang="en-US" altLang="zh-CN" sz="1335" dirty="0">
                <a:solidFill>
                  <a:srgbClr val="404040"/>
                </a:solidFill>
                <a:cs typeface="+mn-ea"/>
                <a:sym typeface="+mn-lt"/>
              </a:rPr>
              <a:t>3. </a:t>
            </a:r>
            <a:r>
              <a:rPr lang="zh-CN" altLang="en-US" sz="1335" b="1" dirty="0">
                <a:solidFill>
                  <a:srgbClr val="404040"/>
                </a:solidFill>
                <a:cs typeface="+mn-ea"/>
                <a:sym typeface="+mn-lt"/>
              </a:rPr>
              <a:t>金融工程的未来：量子计算</a:t>
            </a:r>
            <a:endParaRPr lang="zh-CN" altLang="en-US" sz="1335" dirty="0">
              <a:solidFill>
                <a:srgbClr val="404040"/>
              </a:solidFill>
              <a:cs typeface="+mn-ea"/>
              <a:sym typeface="+mn-lt"/>
            </a:endParaRPr>
          </a:p>
          <a:p>
            <a:pPr>
              <a:lnSpc>
                <a:spcPct val="150000"/>
              </a:lnSpc>
              <a:buSzPct val="100000"/>
            </a:pPr>
            <a:r>
              <a:rPr lang="en-US" altLang="zh-CN" sz="1335" dirty="0">
                <a:solidFill>
                  <a:srgbClr val="404040"/>
                </a:solidFill>
                <a:cs typeface="+mn-ea"/>
                <a:sym typeface="+mn-lt"/>
              </a:rPr>
              <a:t>    - </a:t>
            </a:r>
            <a:r>
              <a:rPr lang="zh-CN" altLang="en-US" sz="1335" dirty="0">
                <a:solidFill>
                  <a:srgbClr val="404040"/>
                </a:solidFill>
                <a:cs typeface="+mn-ea"/>
                <a:sym typeface="+mn-lt"/>
              </a:rPr>
              <a:t>金融工程：注重金融市场交易与金融工具的可操作性，将最新的科技手段、规模化处理的工程方法应用到金融市场上，为金融市场的参与者赢取利润、规避风险或完善服务。</a:t>
            </a:r>
            <a:endParaRPr lang="zh-CN" altLang="en-US" sz="1335" dirty="0">
              <a:solidFill>
                <a:srgbClr val="404040"/>
              </a:solidFill>
              <a:cs typeface="+mn-ea"/>
              <a:sym typeface="+mn-lt"/>
            </a:endParaRPr>
          </a:p>
          <a:p>
            <a:pPr marL="838200" lvl="1" indent="-228600">
              <a:lnSpc>
                <a:spcPct val="150000"/>
              </a:lnSpc>
              <a:buSzPct val="100000"/>
              <a:buFont typeface="Arial" panose="020B0604020202020204" pitchFamily="34" charset="0"/>
              <a:buChar char="•"/>
            </a:pPr>
            <a:r>
              <a:rPr lang="zh-CN" altLang="en-US" sz="1335" dirty="0">
                <a:solidFill>
                  <a:srgbClr val="404040"/>
                </a:solidFill>
                <a:cs typeface="+mn-ea"/>
                <a:sym typeface="+mn-lt"/>
              </a:rPr>
              <a:t>为了降低风险，一种可能性是分析资产的行为，将其与</a:t>
            </a:r>
            <a:r>
              <a:rPr lang="zh-CN" altLang="en-US" sz="1335" b="1" dirty="0">
                <a:solidFill>
                  <a:srgbClr val="404040"/>
                </a:solidFill>
                <a:cs typeface="+mn-ea"/>
                <a:sym typeface="+mn-lt"/>
              </a:rPr>
              <a:t>市场信息</a:t>
            </a:r>
            <a:r>
              <a:rPr lang="zh-CN" altLang="en-US" sz="1335" dirty="0">
                <a:solidFill>
                  <a:srgbClr val="404040"/>
                </a:solidFill>
                <a:cs typeface="+mn-ea"/>
                <a:sym typeface="+mn-lt"/>
              </a:rPr>
              <a:t>联系起来。这是金融预测的领域，人工智能技术在解决这类问题上尤其成功。</a:t>
            </a:r>
            <a:endParaRPr lang="zh-CN" altLang="en-US" sz="1335" dirty="0">
              <a:solidFill>
                <a:srgbClr val="404040"/>
              </a:solidFill>
              <a:cs typeface="+mn-ea"/>
              <a:sym typeface="+mn-lt"/>
            </a:endParaRPr>
          </a:p>
          <a:p>
            <a:pPr marL="838200" lvl="1" indent="-228600">
              <a:lnSpc>
                <a:spcPct val="150000"/>
              </a:lnSpc>
              <a:buSzPct val="100000"/>
              <a:buFont typeface="Arial" panose="020B0604020202020204" pitchFamily="34" charset="0"/>
              <a:buChar char="•"/>
            </a:pPr>
            <a:r>
              <a:rPr lang="zh-CN" altLang="en-US" sz="1335" dirty="0">
                <a:solidFill>
                  <a:srgbClr val="404040"/>
                </a:solidFill>
                <a:cs typeface="+mn-ea"/>
                <a:sym typeface="+mn-lt"/>
              </a:rPr>
              <a:t>也可以通过仔细选择其他额外的资产进行投资来降低持有资产</a:t>
            </a:r>
            <a:r>
              <a:rPr lang="en-US" altLang="zh-CN" sz="1335" dirty="0">
                <a:solidFill>
                  <a:srgbClr val="404040"/>
                </a:solidFill>
                <a:cs typeface="+mn-ea"/>
                <a:sym typeface="+mn-lt"/>
              </a:rPr>
              <a:t>A</a:t>
            </a:r>
            <a:r>
              <a:rPr lang="zh-CN" altLang="en-US" sz="1335" dirty="0">
                <a:solidFill>
                  <a:srgbClr val="404040"/>
                </a:solidFill>
                <a:cs typeface="+mn-ea"/>
                <a:sym typeface="+mn-lt"/>
              </a:rPr>
              <a:t>的风险，这些资产要么收益负相关（对冲），要么不相关（分散化）。这些概念引出了</a:t>
            </a:r>
            <a:r>
              <a:rPr lang="zh-CN" altLang="en-US" sz="1335" b="1" dirty="0">
                <a:solidFill>
                  <a:srgbClr val="404040"/>
                </a:solidFill>
                <a:cs typeface="+mn-ea"/>
                <a:sym typeface="+mn-lt"/>
              </a:rPr>
              <a:t>最优投资组合</a:t>
            </a:r>
            <a:r>
              <a:rPr lang="zh-CN" altLang="en-US" sz="1335" dirty="0">
                <a:solidFill>
                  <a:srgbClr val="404040"/>
                </a:solidFill>
                <a:cs typeface="+mn-ea"/>
                <a:sym typeface="+mn-lt"/>
              </a:rPr>
              <a:t>的定义：对于给定的风险，存在一个收益最大化的投资组合。</a:t>
            </a:r>
            <a:endParaRPr lang="zh-CN" altLang="en-US" sz="1335" dirty="0">
              <a:solidFill>
                <a:srgbClr val="404040"/>
              </a:solidFill>
              <a:cs typeface="+mn-ea"/>
              <a:sym typeface="+mn-lt"/>
            </a:endParaRPr>
          </a:p>
          <a:p>
            <a:pPr marL="838200" lvl="1" indent="-228600">
              <a:lnSpc>
                <a:spcPct val="150000"/>
              </a:lnSpc>
              <a:buSzPct val="100000"/>
              <a:buFont typeface="Arial" panose="020B0604020202020204" pitchFamily="34" charset="0"/>
              <a:buChar char="•"/>
            </a:pPr>
            <a:r>
              <a:rPr lang="zh-CN" altLang="en-US" sz="1335" dirty="0">
                <a:solidFill>
                  <a:srgbClr val="404040"/>
                </a:solidFill>
                <a:cs typeface="+mn-ea"/>
                <a:sym typeface="+mn-lt"/>
              </a:rPr>
              <a:t>由于我们对市场不完全了解，一般认为资产和投资组合本质上是随机的，这种随机性是很难估计的风险来源，通常需要借助</a:t>
            </a:r>
            <a:r>
              <a:rPr lang="zh-CN" altLang="en-US" sz="1335" b="1" dirty="0">
                <a:solidFill>
                  <a:srgbClr val="404040"/>
                </a:solidFill>
                <a:cs typeface="+mn-ea"/>
                <a:sym typeface="+mn-lt"/>
              </a:rPr>
              <a:t>数值模拟方法（如蒙特卡罗）</a:t>
            </a:r>
            <a:r>
              <a:rPr lang="zh-CN" altLang="en-US" sz="1335" dirty="0">
                <a:solidFill>
                  <a:srgbClr val="404040"/>
                </a:solidFill>
                <a:cs typeface="+mn-ea"/>
                <a:sym typeface="+mn-lt"/>
              </a:rPr>
              <a:t>。</a:t>
            </a:r>
            <a:endParaRPr lang="zh-CN" altLang="en-US" sz="1335" dirty="0">
              <a:solidFill>
                <a:srgbClr val="404040"/>
              </a:solidFill>
              <a:cs typeface="+mn-ea"/>
              <a:sym typeface="+mn-lt"/>
            </a:endParaRPr>
          </a:p>
          <a:p>
            <a:pPr>
              <a:lnSpc>
                <a:spcPct val="150000"/>
              </a:lnSpc>
              <a:buSzPct val="100000"/>
            </a:pPr>
            <a:r>
              <a:rPr lang="en-US" altLang="zh-CN" sz="1335" dirty="0">
                <a:solidFill>
                  <a:srgbClr val="404040"/>
                </a:solidFill>
                <a:cs typeface="+mn-ea"/>
                <a:sym typeface="+mn-lt"/>
              </a:rPr>
              <a:t>    - </a:t>
            </a:r>
            <a:r>
              <a:rPr lang="zh-CN" altLang="en-US" sz="1335" dirty="0">
                <a:solidFill>
                  <a:srgbClr val="404040"/>
                </a:solidFill>
                <a:cs typeface="+mn-ea"/>
                <a:sym typeface="+mn-lt"/>
              </a:rPr>
              <a:t>进一步衍生出</a:t>
            </a:r>
            <a:r>
              <a:rPr lang="zh-CN" altLang="en-US" sz="1335" b="1" dirty="0">
                <a:solidFill>
                  <a:srgbClr val="404040"/>
                </a:solidFill>
                <a:cs typeface="+mn-ea"/>
                <a:sym typeface="+mn-lt"/>
              </a:rPr>
              <a:t>量子蒙特卡罗算法</a:t>
            </a:r>
            <a:r>
              <a:rPr lang="en-US" altLang="zh-CN" sz="1335" b="1" dirty="0">
                <a:solidFill>
                  <a:srgbClr val="404040"/>
                </a:solidFill>
                <a:cs typeface="+mn-ea"/>
                <a:sym typeface="+mn-lt"/>
              </a:rPr>
              <a:t>(Monte Carlo)</a:t>
            </a:r>
            <a:r>
              <a:rPr lang="zh-CN" altLang="en-US" sz="1335" dirty="0">
                <a:solidFill>
                  <a:srgbClr val="404040"/>
                </a:solidFill>
                <a:cs typeface="+mn-ea"/>
                <a:sym typeface="+mn-lt"/>
              </a:rPr>
              <a:t>，它能够提供数值计算的二次加速</a:t>
            </a:r>
            <a:endParaRPr lang="zh-CN" altLang="en-US" sz="1335" dirty="0">
              <a:solidFill>
                <a:srgbClr val="404040"/>
              </a:solidFill>
              <a:cs typeface="+mn-ea"/>
              <a:sym typeface="+mn-lt"/>
            </a:endParaRPr>
          </a:p>
          <a:p>
            <a:pPr marL="838200" lvl="1" indent="-228600">
              <a:lnSpc>
                <a:spcPct val="150000"/>
              </a:lnSpc>
              <a:buFont typeface="Arial" panose="020B0604020202020204" pitchFamily="34" charset="0"/>
              <a:buChar char="•"/>
            </a:pPr>
            <a:r>
              <a:rPr lang="zh-CN" altLang="en-US" sz="1335" b="1" dirty="0">
                <a:solidFill>
                  <a:srgbClr val="404040"/>
                </a:solidFill>
                <a:cs typeface="+mn-ea"/>
                <a:sym typeface="+mn-lt"/>
              </a:rPr>
              <a:t>金融衍生品的定价</a:t>
            </a:r>
            <a:r>
              <a:rPr lang="zh-CN" altLang="en-US" sz="1335" dirty="0">
                <a:solidFill>
                  <a:srgbClr val="404040"/>
                </a:solidFill>
                <a:cs typeface="+mn-ea"/>
                <a:sym typeface="+mn-lt"/>
              </a:rPr>
              <a:t>，经典方法是通过简化的场景，例如Black－Scholes－Merton模型和蒙特卡罗抽样。由于衍生品的数量越来越多，只有蒙特卡罗模拟是可行的，但计算成本高，执行时间长。</a:t>
            </a:r>
            <a:endParaRPr lang="zh-CN" altLang="en-US" sz="1335" dirty="0">
              <a:solidFill>
                <a:srgbClr val="404040"/>
              </a:solidFill>
              <a:cs typeface="+mn-ea"/>
              <a:sym typeface="+mn-lt"/>
            </a:endParaRPr>
          </a:p>
          <a:p>
            <a:pPr marL="838200" lvl="1" indent="-228600">
              <a:lnSpc>
                <a:spcPct val="150000"/>
              </a:lnSpc>
              <a:buFont typeface="Arial" panose="020B0604020202020204" pitchFamily="34" charset="0"/>
              <a:buChar char="•"/>
            </a:pPr>
            <a:r>
              <a:rPr lang="zh-CN" altLang="en-US" sz="1335" dirty="0">
                <a:solidFill>
                  <a:srgbClr val="404040"/>
                </a:solidFill>
                <a:cs typeface="+mn-ea"/>
                <a:sym typeface="+mn-lt"/>
              </a:rPr>
              <a:t>而量子计算机可以同时运行</a:t>
            </a:r>
            <a:r>
              <a:rPr lang="zh-CN" altLang="en-US" sz="1335" b="1" dirty="0">
                <a:solidFill>
                  <a:srgbClr val="404040"/>
                </a:solidFill>
                <a:cs typeface="+mn-ea"/>
                <a:sym typeface="+mn-lt"/>
              </a:rPr>
              <a:t>多个场景</a:t>
            </a:r>
            <a:r>
              <a:rPr lang="zh-CN" altLang="en-US" sz="1335" dirty="0">
                <a:solidFill>
                  <a:srgbClr val="404040"/>
                </a:solidFill>
                <a:cs typeface="+mn-ea"/>
                <a:sym typeface="+mn-lt"/>
              </a:rPr>
              <a:t>，并通过量子干涉</a:t>
            </a:r>
            <a:r>
              <a:rPr lang="zh-CN" altLang="en-US" sz="1335" b="1" dirty="0">
                <a:solidFill>
                  <a:srgbClr val="404040"/>
                </a:solidFill>
                <a:cs typeface="+mn-ea"/>
                <a:sym typeface="+mn-lt"/>
              </a:rPr>
              <a:t>减少模拟中的误差</a:t>
            </a:r>
            <a:r>
              <a:rPr lang="zh-CN" altLang="en-US" sz="1335" dirty="0">
                <a:solidFill>
                  <a:srgbClr val="404040"/>
                </a:solidFill>
                <a:cs typeface="+mn-ea"/>
                <a:sym typeface="+mn-lt"/>
              </a:rPr>
              <a:t>，因此可以利用量子计算方法来设计更快的蒙特卡洛抽样策略。</a:t>
            </a:r>
            <a:endParaRPr lang="zh-CN" altLang="en-US" sz="1335" dirty="0">
              <a:solidFill>
                <a:srgbClr val="404040"/>
              </a:solidFill>
              <a:cs typeface="+mn-ea"/>
              <a:sym typeface="+mn-lt"/>
            </a:endParaRPr>
          </a:p>
          <a:p>
            <a:pPr>
              <a:lnSpc>
                <a:spcPct val="150000"/>
              </a:lnSpc>
              <a:buSzPct val="100000"/>
            </a:pPr>
            <a:r>
              <a:rPr lang="zh-CN" altLang="en-US" sz="1335" dirty="0">
                <a:solidFill>
                  <a:srgbClr val="404040"/>
                </a:solidFill>
                <a:cs typeface="+mn-ea"/>
                <a:sym typeface="+mn-lt"/>
              </a:rPr>
              <a:t>    </a:t>
            </a:r>
            <a:r>
              <a:rPr lang="en-US" altLang="zh-CN" sz="1335" dirty="0">
                <a:solidFill>
                  <a:srgbClr val="404040"/>
                </a:solidFill>
                <a:cs typeface="+mn-ea"/>
                <a:sym typeface="+mn-lt"/>
              </a:rPr>
              <a:t>-</a:t>
            </a:r>
            <a:endParaRPr lang="en-US" sz="1960" dirty="0">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金融行业 “牵手”量子计算探索发展新格局</a:t>
            </a:r>
            <a:endParaRPr lang="en-US" sz="3200" dirty="0">
              <a:cs typeface="+mn-ea"/>
              <a:sym typeface="+mn-lt"/>
            </a:endParaRPr>
          </a:p>
        </p:txBody>
      </p:sp>
      <p:sp>
        <p:nvSpPr>
          <p:cNvPr id="3" name="Text 1"/>
          <p:cNvSpPr/>
          <p:nvPr/>
        </p:nvSpPr>
        <p:spPr>
          <a:xfrm>
            <a:off x="501651" y="1041401"/>
            <a:ext cx="4781549" cy="4940300"/>
          </a:xfrm>
          <a:prstGeom prst="rect">
            <a:avLst/>
          </a:prstGeom>
          <a:noFill/>
        </p:spPr>
        <p:txBody>
          <a:bodyPr wrap="square" rtlCol="0" anchor="t"/>
          <a:lstStyle/>
          <a:p>
            <a:pPr>
              <a:lnSpc>
                <a:spcPct val="150000"/>
              </a:lnSpc>
              <a:buSzPct val="100000"/>
            </a:pPr>
            <a:r>
              <a:rPr lang="en-US" altLang="zh-CN" sz="1465" dirty="0">
                <a:solidFill>
                  <a:srgbClr val="404040"/>
                </a:solidFill>
                <a:cs typeface="+mn-ea"/>
                <a:sym typeface="+mn-lt"/>
              </a:rPr>
              <a:t>- </a:t>
            </a:r>
            <a:r>
              <a:rPr lang="zh-CN" altLang="en-US" sz="1465" dirty="0">
                <a:solidFill>
                  <a:srgbClr val="404040"/>
                </a:solidFill>
                <a:cs typeface="+mn-ea"/>
                <a:sym typeface="+mn-lt"/>
              </a:rPr>
              <a:t>金融问题的核心之一：</a:t>
            </a:r>
            <a:r>
              <a:rPr lang="zh-CN" altLang="en-US" sz="1465" b="1" dirty="0">
                <a:solidFill>
                  <a:srgbClr val="404040"/>
                </a:solidFill>
                <a:cs typeface="+mn-ea"/>
                <a:sym typeface="+mn-lt"/>
              </a:rPr>
              <a:t>优化问题</a:t>
            </a:r>
            <a:r>
              <a:rPr lang="zh-CN" altLang="en-US" sz="1465" dirty="0">
                <a:solidFill>
                  <a:srgbClr val="404040"/>
                </a:solidFill>
                <a:cs typeface="+mn-ea"/>
                <a:sym typeface="+mn-lt"/>
              </a:rPr>
              <a:t>。这是一个</a:t>
            </a:r>
            <a:r>
              <a:rPr lang="en-US" altLang="zh-CN" sz="1465" dirty="0">
                <a:solidFill>
                  <a:srgbClr val="404040"/>
                </a:solidFill>
                <a:cs typeface="+mn-ea"/>
                <a:sym typeface="+mn-lt"/>
              </a:rPr>
              <a:t>NP</a:t>
            </a:r>
            <a:r>
              <a:rPr lang="zh-CN" altLang="en-US" sz="1465" dirty="0">
                <a:solidFill>
                  <a:srgbClr val="404040"/>
                </a:solidFill>
                <a:cs typeface="+mn-ea"/>
                <a:sym typeface="+mn-lt"/>
              </a:rPr>
              <a:t>－</a:t>
            </a:r>
            <a:r>
              <a:rPr lang="en-US" altLang="zh-CN" sz="1465" dirty="0">
                <a:solidFill>
                  <a:srgbClr val="404040"/>
                </a:solidFill>
                <a:cs typeface="+mn-ea"/>
                <a:sym typeface="+mn-lt"/>
              </a:rPr>
              <a:t>Hard</a:t>
            </a:r>
            <a:r>
              <a:rPr lang="zh-CN" altLang="en-US" sz="1465" dirty="0">
                <a:solidFill>
                  <a:srgbClr val="404040"/>
                </a:solidFill>
                <a:cs typeface="+mn-ea"/>
                <a:sym typeface="+mn-lt"/>
              </a:rPr>
              <a:t>（</a:t>
            </a:r>
            <a:r>
              <a:rPr lang="en-US" altLang="zh-CN" sz="1465" dirty="0">
                <a:solidFill>
                  <a:srgbClr val="404040"/>
                </a:solidFill>
                <a:cs typeface="+mn-ea"/>
                <a:sym typeface="+mn-lt"/>
              </a:rPr>
              <a:t>NP</a:t>
            </a:r>
            <a:r>
              <a:rPr lang="zh-CN" altLang="en-US" sz="1465" dirty="0">
                <a:solidFill>
                  <a:srgbClr val="404040"/>
                </a:solidFill>
                <a:cs typeface="+mn-ea"/>
                <a:sym typeface="+mn-lt"/>
              </a:rPr>
              <a:t>指非确定性多项式）问题，经典计算机很难有效地确定投资组合的最佳选择。</a:t>
            </a:r>
            <a:endParaRPr lang="zh-CN" altLang="en-US" sz="1465" dirty="0">
              <a:solidFill>
                <a:srgbClr val="404040"/>
              </a:solidFill>
              <a:cs typeface="+mn-ea"/>
              <a:sym typeface="+mn-lt"/>
            </a:endParaRPr>
          </a:p>
          <a:p>
            <a:pPr>
              <a:lnSpc>
                <a:spcPct val="150000"/>
              </a:lnSpc>
              <a:buSzPct val="100000"/>
            </a:pPr>
            <a:r>
              <a:rPr lang="zh-CN" altLang="en-US" sz="1465" dirty="0">
                <a:solidFill>
                  <a:srgbClr val="404040"/>
                </a:solidFill>
                <a:cs typeface="+mn-ea"/>
                <a:sym typeface="+mn-lt"/>
              </a:rPr>
              <a:t>    </a:t>
            </a:r>
            <a:r>
              <a:rPr lang="en-US" altLang="zh-CN" sz="1465" dirty="0">
                <a:solidFill>
                  <a:srgbClr val="404040"/>
                </a:solidFill>
                <a:cs typeface="+mn-ea"/>
                <a:sym typeface="+mn-lt"/>
              </a:rPr>
              <a:t>1. </a:t>
            </a:r>
            <a:r>
              <a:rPr lang="zh-CN" altLang="en-US" sz="1465" dirty="0">
                <a:solidFill>
                  <a:srgbClr val="404040"/>
                </a:solidFill>
                <a:cs typeface="+mn-ea"/>
                <a:sym typeface="+mn-lt"/>
              </a:rPr>
              <a:t>在量子计算机上实现量子优化算法有许多不同的方法，其中最突出的是量子退火。由于量子隧穿效应的存在，相较于经典退火算法，量子退火算法加速十分显著。</a:t>
            </a:r>
            <a:r>
              <a:rPr lang="en-US" altLang="zh-CN" sz="1465" dirty="0">
                <a:solidFill>
                  <a:srgbClr val="404040"/>
                </a:solidFill>
                <a:cs typeface="+mn-ea"/>
                <a:sym typeface="+mn-lt"/>
              </a:rPr>
              <a:t>D</a:t>
            </a:r>
            <a:r>
              <a:rPr lang="zh-CN" altLang="en-US" sz="1465" dirty="0">
                <a:solidFill>
                  <a:srgbClr val="404040"/>
                </a:solidFill>
                <a:cs typeface="+mn-ea"/>
                <a:sym typeface="+mn-lt"/>
              </a:rPr>
              <a:t>－</a:t>
            </a:r>
            <a:r>
              <a:rPr lang="en-US" altLang="zh-CN" sz="1465" dirty="0">
                <a:solidFill>
                  <a:srgbClr val="404040"/>
                </a:solidFill>
                <a:cs typeface="+mn-ea"/>
                <a:sym typeface="+mn-lt"/>
              </a:rPr>
              <a:t>Wave</a:t>
            </a:r>
            <a:r>
              <a:rPr lang="zh-CN" altLang="en-US" sz="1465" dirty="0">
                <a:solidFill>
                  <a:srgbClr val="404040"/>
                </a:solidFill>
                <a:cs typeface="+mn-ea"/>
                <a:sym typeface="+mn-lt"/>
              </a:rPr>
              <a:t>正是利用量子隧穿效应使量子比特（微观粒子）从一个极小值直接穿越到另一个极小值。</a:t>
            </a:r>
            <a:endParaRPr lang="en-US" altLang="zh-CN" sz="1465" dirty="0">
              <a:solidFill>
                <a:srgbClr val="404040"/>
              </a:solidFill>
              <a:cs typeface="+mn-ea"/>
              <a:sym typeface="+mn-lt"/>
            </a:endParaRPr>
          </a:p>
          <a:p>
            <a:pPr>
              <a:lnSpc>
                <a:spcPct val="150000"/>
              </a:lnSpc>
              <a:buSzPct val="100000"/>
            </a:pPr>
            <a:r>
              <a:rPr lang="en-US" altLang="zh-CN" sz="1465" dirty="0">
                <a:solidFill>
                  <a:srgbClr val="404040"/>
                </a:solidFill>
                <a:cs typeface="+mn-ea"/>
                <a:sym typeface="+mn-lt"/>
              </a:rPr>
              <a:t>    2.</a:t>
            </a:r>
            <a:r>
              <a:rPr lang="zh-CN" altLang="en-US" sz="1465" dirty="0">
                <a:solidFill>
                  <a:srgbClr val="404040"/>
                </a:solidFill>
                <a:cs typeface="+mn-ea"/>
                <a:sym typeface="+mn-lt"/>
              </a:rPr>
              <a:t>目前，量子优化已经成功地应用于实际金融问题，包括最佳交易路线、最佳套利机会以及信用评分中的最优特征选择等。在确定最佳套利机会时，</a:t>
            </a:r>
            <a:r>
              <a:rPr lang="en-US" altLang="zh-CN" sz="1465" dirty="0">
                <a:solidFill>
                  <a:srgbClr val="404040"/>
                </a:solidFill>
                <a:cs typeface="+mn-ea"/>
                <a:sym typeface="+mn-lt"/>
              </a:rPr>
              <a:t>1QBit</a:t>
            </a:r>
            <a:r>
              <a:rPr lang="zh-CN" altLang="en-US" sz="1465" dirty="0">
                <a:solidFill>
                  <a:srgbClr val="404040"/>
                </a:solidFill>
                <a:cs typeface="+mn-ea"/>
                <a:sym typeface="+mn-lt"/>
              </a:rPr>
              <a:t>将问题归结为一个二次无约束二元优化（</a:t>
            </a:r>
            <a:r>
              <a:rPr lang="en-US" altLang="zh-CN" sz="1465" dirty="0">
                <a:solidFill>
                  <a:srgbClr val="404040"/>
                </a:solidFill>
                <a:cs typeface="+mn-ea"/>
                <a:sym typeface="+mn-lt"/>
              </a:rPr>
              <a:t>QUBO</a:t>
            </a:r>
            <a:r>
              <a:rPr lang="zh-CN" altLang="en-US" sz="1465" dirty="0">
                <a:solidFill>
                  <a:srgbClr val="404040"/>
                </a:solidFill>
                <a:cs typeface="+mn-ea"/>
                <a:sym typeface="+mn-lt"/>
              </a:rPr>
              <a:t>）问题，这样就适用于量子退火。</a:t>
            </a:r>
            <a:endParaRPr lang="en-US" altLang="zh-CN" sz="1465" dirty="0">
              <a:solidFill>
                <a:srgbClr val="404040"/>
              </a:solidFill>
              <a:cs typeface="+mn-ea"/>
              <a:sym typeface="+mn-lt"/>
            </a:endParaRPr>
          </a:p>
          <a:p>
            <a:pPr>
              <a:lnSpc>
                <a:spcPct val="150000"/>
              </a:lnSpc>
              <a:buSzPct val="100000"/>
            </a:pPr>
            <a:r>
              <a:rPr lang="en-US" altLang="zh-CN" sz="1465" dirty="0">
                <a:solidFill>
                  <a:srgbClr val="404040"/>
                </a:solidFill>
                <a:cs typeface="+mn-ea"/>
                <a:sym typeface="+mn-lt"/>
              </a:rPr>
              <a:t>2021</a:t>
            </a:r>
            <a:r>
              <a:rPr lang="zh-CN" altLang="en-US" sz="1465" dirty="0">
                <a:solidFill>
                  <a:srgbClr val="404040"/>
                </a:solidFill>
                <a:cs typeface="+mn-ea"/>
                <a:sym typeface="+mn-lt"/>
              </a:rPr>
              <a:t>年</a:t>
            </a:r>
            <a:r>
              <a:rPr lang="en-US" altLang="zh-CN" sz="1465" dirty="0">
                <a:solidFill>
                  <a:srgbClr val="404040"/>
                </a:solidFill>
                <a:cs typeface="+mn-ea"/>
                <a:sym typeface="+mn-lt"/>
              </a:rPr>
              <a:t>9</a:t>
            </a:r>
            <a:r>
              <a:rPr lang="zh-CN" altLang="en-US" sz="1465" dirty="0">
                <a:solidFill>
                  <a:srgbClr val="404040"/>
                </a:solidFill>
                <a:cs typeface="+mn-ea"/>
                <a:sym typeface="+mn-lt"/>
              </a:rPr>
              <a:t>月，高盛宣布将在最快</a:t>
            </a:r>
            <a:r>
              <a:rPr lang="en-US" altLang="zh-CN" sz="1465" dirty="0">
                <a:solidFill>
                  <a:srgbClr val="404040"/>
                </a:solidFill>
                <a:cs typeface="+mn-ea"/>
                <a:sym typeface="+mn-lt"/>
              </a:rPr>
              <a:t>5</a:t>
            </a:r>
            <a:r>
              <a:rPr lang="zh-CN" altLang="en-US" sz="1465" dirty="0">
                <a:solidFill>
                  <a:srgbClr val="404040"/>
                </a:solidFill>
                <a:cs typeface="+mn-ea"/>
                <a:sym typeface="+mn-lt"/>
              </a:rPr>
              <a:t>年内实现使用量子计算为金融工具定价。</a:t>
            </a:r>
            <a:endParaRPr lang="en-US" sz="1465" dirty="0">
              <a:solidFill>
                <a:srgbClr val="404040"/>
              </a:solidFill>
              <a:cs typeface="+mn-ea"/>
              <a:sym typeface="+mn-lt"/>
            </a:endParaRPr>
          </a:p>
        </p:txBody>
      </p:sp>
      <p:pic>
        <p:nvPicPr>
          <p:cNvPr id="6" name="图片 5"/>
          <p:cNvPicPr>
            <a:picLocks noChangeAspect="1"/>
          </p:cNvPicPr>
          <p:nvPr/>
        </p:nvPicPr>
        <p:blipFill>
          <a:blip r:embed="rId1"/>
          <a:stretch>
            <a:fillRect/>
          </a:stretch>
        </p:blipFill>
        <p:spPr>
          <a:xfrm>
            <a:off x="5394035" y="2060228"/>
            <a:ext cx="6422389" cy="27375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金融行业 “牵手”量子计算探索发展新格局</a:t>
            </a:r>
            <a:endParaRPr lang="en-US" sz="3200" dirty="0">
              <a:cs typeface="+mn-ea"/>
              <a:sym typeface="+mn-lt"/>
            </a:endParaRPr>
          </a:p>
        </p:txBody>
      </p:sp>
      <p:sp>
        <p:nvSpPr>
          <p:cNvPr id="3" name="Text 1"/>
          <p:cNvSpPr/>
          <p:nvPr/>
        </p:nvSpPr>
        <p:spPr>
          <a:xfrm>
            <a:off x="501650" y="1041401"/>
            <a:ext cx="6065097" cy="4940300"/>
          </a:xfrm>
          <a:prstGeom prst="rect">
            <a:avLst/>
          </a:prstGeom>
          <a:noFill/>
        </p:spPr>
        <p:txBody>
          <a:bodyPr wrap="square" rtlCol="0" anchor="t"/>
          <a:lstStyle/>
          <a:p>
            <a:pPr>
              <a:lnSpc>
                <a:spcPct val="150000"/>
              </a:lnSpc>
              <a:buSzPct val="100000"/>
            </a:pPr>
            <a:r>
              <a:rPr lang="en-US" altLang="zh-CN" sz="1400" dirty="0">
                <a:solidFill>
                  <a:srgbClr val="404040"/>
                </a:solidFill>
                <a:cs typeface="+mn-ea"/>
                <a:sym typeface="+mn-lt"/>
              </a:rPr>
              <a:t>4. </a:t>
            </a:r>
            <a:r>
              <a:rPr lang="zh-CN" altLang="en-US" sz="1400" b="1" dirty="0">
                <a:solidFill>
                  <a:srgbClr val="404040"/>
                </a:solidFill>
                <a:cs typeface="+mn-ea"/>
                <a:sym typeface="+mn-lt"/>
              </a:rPr>
              <a:t>量子计算商业化落地</a:t>
            </a:r>
            <a:r>
              <a:rPr lang="zh-CN" altLang="en-US" sz="1400" dirty="0">
                <a:solidFill>
                  <a:srgbClr val="404040"/>
                </a:solidFill>
                <a:cs typeface="+mn-ea"/>
                <a:sym typeface="+mn-lt"/>
              </a:rPr>
              <a:t>或近在眼前：</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9A0002"/>
                </a:solidFill>
                <a:cs typeface="+mn-ea"/>
                <a:sym typeface="+mn-lt"/>
              </a:rPr>
              <a:t>图灵量子</a:t>
            </a:r>
            <a:r>
              <a:rPr lang="zh-CN" altLang="en-US" sz="1400" dirty="0">
                <a:solidFill>
                  <a:srgbClr val="404040"/>
                </a:solidFill>
                <a:cs typeface="+mn-ea"/>
                <a:sym typeface="+mn-lt"/>
              </a:rPr>
              <a:t>是国内少有的同时掌握光量子芯片</a:t>
            </a:r>
            <a:r>
              <a:rPr lang="en-US" altLang="zh-CN" sz="1400" dirty="0">
                <a:solidFill>
                  <a:srgbClr val="404040"/>
                </a:solidFill>
                <a:cs typeface="+mn-ea"/>
                <a:sym typeface="+mn-lt"/>
              </a:rPr>
              <a:t>+</a:t>
            </a:r>
            <a:r>
              <a:rPr lang="zh-CN" altLang="en-US" sz="1400" dirty="0">
                <a:solidFill>
                  <a:srgbClr val="404040"/>
                </a:solidFill>
                <a:cs typeface="+mn-ea"/>
                <a:sym typeface="+mn-lt"/>
              </a:rPr>
              <a:t>光量子计算核心技术的科研公司，在一系列金融场景中展示</a:t>
            </a:r>
            <a:r>
              <a:rPr lang="en-US" altLang="zh-CN" sz="1400" dirty="0">
                <a:solidFill>
                  <a:srgbClr val="404040"/>
                </a:solidFill>
                <a:cs typeface="+mn-ea"/>
                <a:sym typeface="+mn-lt"/>
              </a:rPr>
              <a:t>Q</a:t>
            </a:r>
            <a:r>
              <a:rPr lang="zh-CN" altLang="en-US" sz="1400" dirty="0">
                <a:solidFill>
                  <a:srgbClr val="404040"/>
                </a:solidFill>
                <a:cs typeface="+mn-ea"/>
                <a:sym typeface="+mn-lt"/>
              </a:rPr>
              <a:t>量子计算的应用。</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例如，量子算法带来</a:t>
            </a:r>
            <a:r>
              <a:rPr lang="zh-CN" altLang="en-US" sz="1400" b="1" dirty="0">
                <a:solidFill>
                  <a:srgbClr val="404040"/>
                </a:solidFill>
                <a:cs typeface="+mn-ea"/>
                <a:sym typeface="+mn-lt"/>
              </a:rPr>
              <a:t>更准确的衍生品定价</a:t>
            </a:r>
            <a:r>
              <a:rPr lang="zh-CN" altLang="en-US" sz="1400" dirty="0">
                <a:solidFill>
                  <a:srgbClr val="404040"/>
                </a:solidFill>
                <a:cs typeface="+mn-ea"/>
                <a:sym typeface="+mn-lt"/>
              </a:rPr>
              <a:t>，量子优化更高效地解决汇率套利、交易清算、投资组合管理等</a:t>
            </a:r>
            <a:r>
              <a:rPr lang="zh-CN" altLang="en-US" sz="1400" b="1" dirty="0">
                <a:solidFill>
                  <a:srgbClr val="404040"/>
                </a:solidFill>
                <a:cs typeface="+mn-ea"/>
                <a:sym typeface="+mn-lt"/>
              </a:rPr>
              <a:t>各种金融优化问题</a:t>
            </a:r>
            <a:r>
              <a:rPr lang="zh-CN" altLang="en-US" sz="1400" dirty="0">
                <a:solidFill>
                  <a:srgbClr val="404040"/>
                </a:solidFill>
                <a:cs typeface="+mn-ea"/>
                <a:sym typeface="+mn-lt"/>
              </a:rPr>
              <a:t>，量子机器学习更快速准确地实现信用违约、欺诈等风险预测。</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面向不同的金融大数据和</a:t>
            </a:r>
            <a:r>
              <a:rPr lang="zh-CN" altLang="en-US" sz="1400" b="1" dirty="0">
                <a:solidFill>
                  <a:srgbClr val="404040"/>
                </a:solidFill>
                <a:cs typeface="+mn-ea"/>
                <a:sym typeface="+mn-lt"/>
              </a:rPr>
              <a:t>场景需求</a:t>
            </a:r>
            <a:r>
              <a:rPr lang="zh-CN" altLang="en-US" sz="1400" dirty="0">
                <a:solidFill>
                  <a:srgbClr val="404040"/>
                </a:solidFill>
                <a:cs typeface="+mn-ea"/>
                <a:sym typeface="+mn-lt"/>
              </a:rPr>
              <a:t>带来精准对应的量子计算解决方案。</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另一家国内量子计算企业</a:t>
            </a:r>
            <a:r>
              <a:rPr lang="zh-CN" altLang="en-US" sz="1400" dirty="0">
                <a:solidFill>
                  <a:srgbClr val="9A0002"/>
                </a:solidFill>
                <a:cs typeface="+mn-ea"/>
                <a:sym typeface="+mn-lt"/>
              </a:rPr>
              <a:t>本源量子</a:t>
            </a:r>
            <a:r>
              <a:rPr lang="zh-CN" altLang="en-US" sz="1400" dirty="0">
                <a:solidFill>
                  <a:srgbClr val="404040"/>
                </a:solidFill>
                <a:cs typeface="+mn-ea"/>
                <a:sym typeface="+mn-lt"/>
              </a:rPr>
              <a:t>，已经与建设银行共同推出国内首批量子金融算法，包括“量子期权定价算法”与“量子</a:t>
            </a:r>
            <a:r>
              <a:rPr lang="en-US" altLang="zh-CN" sz="1400" dirty="0" err="1">
                <a:solidFill>
                  <a:srgbClr val="404040"/>
                </a:solidFill>
                <a:cs typeface="+mn-ea"/>
                <a:sym typeface="+mn-lt"/>
              </a:rPr>
              <a:t>VaR</a:t>
            </a:r>
            <a:r>
              <a:rPr lang="zh-CN" altLang="en-US" sz="1400" dirty="0">
                <a:solidFill>
                  <a:srgbClr val="404040"/>
                </a:solidFill>
                <a:cs typeface="+mn-ea"/>
                <a:sym typeface="+mn-lt"/>
              </a:rPr>
              <a:t>值估计算法”等。</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量子期权定价算法”使用了量子振幅估计相关的算法来实现双对数级别的量子加速，从而可以加速使用蒙特卡罗法，获得一个</a:t>
            </a:r>
            <a:r>
              <a:rPr lang="zh-CN" altLang="en-US" sz="1400" b="1" dirty="0">
                <a:solidFill>
                  <a:srgbClr val="404040"/>
                </a:solidFill>
                <a:cs typeface="+mn-ea"/>
                <a:sym typeface="+mn-lt"/>
              </a:rPr>
              <a:t>高置信度的价格估计</a:t>
            </a:r>
            <a:r>
              <a:rPr lang="zh-CN" altLang="en-US" sz="1400" dirty="0">
                <a:solidFill>
                  <a:srgbClr val="404040"/>
                </a:solidFill>
                <a:cs typeface="+mn-ea"/>
                <a:sym typeface="+mn-lt"/>
              </a:rPr>
              <a:t>。</a:t>
            </a:r>
            <a:endParaRPr lang="zh-CN" altLang="en-US" sz="1400" dirty="0">
              <a:solidFill>
                <a:srgbClr val="404040"/>
              </a:solidFill>
              <a:cs typeface="+mn-ea"/>
              <a:sym typeface="+mn-lt"/>
            </a:endParaRPr>
          </a:p>
          <a:p>
            <a:pPr>
              <a:lnSpc>
                <a:spcPct val="150000"/>
              </a:lnSpc>
              <a:buSzPct val="100000"/>
            </a:pPr>
            <a:r>
              <a:rPr lang="zh-CN" altLang="en-US" sz="1400" dirty="0">
                <a:solidFill>
                  <a:srgbClr val="404040"/>
                </a:solidFill>
                <a:cs typeface="+mn-ea"/>
                <a:sym typeface="+mn-lt"/>
              </a:rPr>
              <a:t>        </a:t>
            </a:r>
            <a:r>
              <a:rPr lang="en-US" altLang="zh-CN" sz="1400" dirty="0">
                <a:solidFill>
                  <a:srgbClr val="404040"/>
                </a:solidFill>
                <a:cs typeface="+mn-ea"/>
                <a:sym typeface="+mn-lt"/>
              </a:rPr>
              <a:t>- </a:t>
            </a:r>
            <a:r>
              <a:rPr lang="zh-CN" altLang="en-US" sz="1400" dirty="0">
                <a:solidFill>
                  <a:srgbClr val="404040"/>
                </a:solidFill>
                <a:cs typeface="+mn-ea"/>
                <a:sym typeface="+mn-lt"/>
              </a:rPr>
              <a:t>此外，本源量子还发布</a:t>
            </a:r>
            <a:r>
              <a:rPr lang="zh-CN" altLang="en-US" sz="1400" b="1" dirty="0">
                <a:solidFill>
                  <a:srgbClr val="404040"/>
                </a:solidFill>
                <a:cs typeface="+mn-ea"/>
                <a:sym typeface="+mn-lt"/>
              </a:rPr>
              <a:t>量子金融投资组合优化应用</a:t>
            </a:r>
            <a:r>
              <a:rPr lang="zh-CN" altLang="en-US" sz="1400" dirty="0">
                <a:solidFill>
                  <a:srgbClr val="404040"/>
                </a:solidFill>
                <a:cs typeface="+mn-ea"/>
                <a:sym typeface="+mn-lt"/>
              </a:rPr>
              <a:t>，基于量子优化算法</a:t>
            </a:r>
            <a:r>
              <a:rPr lang="en-US" altLang="zh-CN" sz="1400" dirty="0">
                <a:solidFill>
                  <a:srgbClr val="404040"/>
                </a:solidFill>
                <a:cs typeface="+mn-ea"/>
                <a:sym typeface="+mn-lt"/>
              </a:rPr>
              <a:t>Grover </a:t>
            </a:r>
            <a:r>
              <a:rPr lang="zh-CN" altLang="en-US" sz="1400" dirty="0">
                <a:solidFill>
                  <a:srgbClr val="404040"/>
                </a:solidFill>
                <a:cs typeface="+mn-ea"/>
                <a:sym typeface="+mn-lt"/>
              </a:rPr>
              <a:t>适应性搜索算法，可快速从所有投资组合中找到给定风险偏好下的最佳收益组合。</a:t>
            </a:r>
            <a:endParaRPr lang="en-US" sz="1400" dirty="0">
              <a:solidFill>
                <a:srgbClr val="404040"/>
              </a:solidFill>
              <a:cs typeface="+mn-ea"/>
              <a:sym typeface="+mn-lt"/>
            </a:endParaRPr>
          </a:p>
        </p:txBody>
      </p:sp>
      <p:pic>
        <p:nvPicPr>
          <p:cNvPr id="7" name="图片 6"/>
          <p:cNvPicPr>
            <a:picLocks noChangeAspect="1"/>
          </p:cNvPicPr>
          <p:nvPr/>
        </p:nvPicPr>
        <p:blipFill>
          <a:blip r:embed="rId1"/>
          <a:stretch>
            <a:fillRect/>
          </a:stretch>
        </p:blipFill>
        <p:spPr>
          <a:xfrm>
            <a:off x="6566747" y="2143760"/>
            <a:ext cx="5015653" cy="25704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金融行业 “牵手”量子计算探索发展新格局</a:t>
            </a:r>
            <a:endParaRPr lang="en-US" sz="3200" dirty="0">
              <a:cs typeface="+mn-ea"/>
              <a:sym typeface="+mn-lt"/>
            </a:endParaRPr>
          </a:p>
        </p:txBody>
      </p:sp>
      <p:sp>
        <p:nvSpPr>
          <p:cNvPr id="3" name="Text 1"/>
          <p:cNvSpPr/>
          <p:nvPr/>
        </p:nvSpPr>
        <p:spPr>
          <a:xfrm>
            <a:off x="501650" y="1041401"/>
            <a:ext cx="10939127" cy="4940300"/>
          </a:xfrm>
          <a:prstGeom prst="rect">
            <a:avLst/>
          </a:prstGeom>
          <a:noFill/>
        </p:spPr>
        <p:txBody>
          <a:bodyPr wrap="square" rtlCol="0" anchor="t"/>
          <a:lstStyle/>
          <a:p>
            <a:pPr>
              <a:lnSpc>
                <a:spcPct val="150000"/>
              </a:lnSpc>
              <a:buSzPct val="100000"/>
            </a:pPr>
            <a:r>
              <a:rPr lang="en-US" altLang="zh-CN" sz="1600" dirty="0">
                <a:solidFill>
                  <a:srgbClr val="404040"/>
                </a:solidFill>
                <a:cs typeface="+mn-ea"/>
                <a:sym typeface="+mn-lt"/>
              </a:rPr>
              <a:t>5. </a:t>
            </a:r>
            <a:r>
              <a:rPr lang="zh-CN" altLang="en-US" sz="1600" dirty="0">
                <a:solidFill>
                  <a:srgbClr val="404040"/>
                </a:solidFill>
                <a:cs typeface="+mn-ea"/>
                <a:sym typeface="+mn-lt"/>
              </a:rPr>
              <a:t>量子计算 “降维打击”之下的危与机：</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 </a:t>
            </a:r>
            <a:r>
              <a:rPr lang="zh-CN" altLang="en-US" sz="1600" dirty="0">
                <a:solidFill>
                  <a:srgbClr val="404040"/>
                </a:solidFill>
                <a:cs typeface="+mn-ea"/>
                <a:sym typeface="+mn-lt"/>
              </a:rPr>
              <a:t>量子计算的应用普及必将对全球经济和金融体系产生深远的影响：相比经典电子计算机，量子计算机可以提供至指数级的算力提升，将会给金融工程、量化交易、投资组合管理和风险分析等需要处理分析海量数据的金融领域带来飞跃性的提升。</a:t>
            </a:r>
            <a:endParaRPr lang="zh-CN" altLang="en-US" sz="1600" dirty="0">
              <a:solidFill>
                <a:srgbClr val="404040"/>
              </a:solidFill>
              <a:cs typeface="+mn-ea"/>
              <a:sym typeface="+mn-lt"/>
            </a:endParaRPr>
          </a:p>
          <a:p>
            <a:pPr>
              <a:lnSpc>
                <a:spcPct val="150000"/>
              </a:lnSpc>
              <a:buSzPct val="100000"/>
            </a:pPr>
            <a:r>
              <a:rPr lang="zh-CN" altLang="en-US" sz="1600" dirty="0">
                <a:solidFill>
                  <a:srgbClr val="404040"/>
                </a:solidFill>
                <a:cs typeface="+mn-ea"/>
                <a:sym typeface="+mn-lt"/>
              </a:rPr>
              <a:t>    </a:t>
            </a:r>
            <a:r>
              <a:rPr lang="en-US" altLang="zh-CN" sz="1600" dirty="0">
                <a:solidFill>
                  <a:srgbClr val="404040"/>
                </a:solidFill>
                <a:cs typeface="+mn-ea"/>
                <a:sym typeface="+mn-lt"/>
              </a:rPr>
              <a:t>- </a:t>
            </a:r>
            <a:r>
              <a:rPr lang="zh-CN" altLang="en-US" sz="1600" dirty="0">
                <a:solidFill>
                  <a:srgbClr val="404040"/>
                </a:solidFill>
                <a:cs typeface="+mn-ea"/>
                <a:sym typeface="+mn-lt"/>
              </a:rPr>
              <a:t>算力需求大幅提升将给金融核心安全带来巨大挑战：研究表明，通过</a:t>
            </a:r>
            <a:r>
              <a:rPr lang="en-US" altLang="zh-CN" sz="1600" dirty="0">
                <a:solidFill>
                  <a:srgbClr val="404040"/>
                </a:solidFill>
                <a:cs typeface="+mn-ea"/>
                <a:sym typeface="+mn-lt"/>
              </a:rPr>
              <a:t>Shor</a:t>
            </a:r>
            <a:r>
              <a:rPr lang="zh-CN" altLang="en-US" sz="1600" dirty="0">
                <a:solidFill>
                  <a:srgbClr val="404040"/>
                </a:solidFill>
                <a:cs typeface="+mn-ea"/>
                <a:sym typeface="+mn-lt"/>
              </a:rPr>
              <a:t>等量子算法，量子计算机能够在短时间内破解</a:t>
            </a:r>
            <a:r>
              <a:rPr lang="en-US" altLang="zh-CN" sz="1600" dirty="0">
                <a:solidFill>
                  <a:srgbClr val="404040"/>
                </a:solidFill>
                <a:cs typeface="+mn-ea"/>
                <a:sym typeface="+mn-lt"/>
              </a:rPr>
              <a:t>RSA</a:t>
            </a:r>
            <a:r>
              <a:rPr lang="zh-CN" altLang="en-US" sz="1600" dirty="0">
                <a:solidFill>
                  <a:srgbClr val="404040"/>
                </a:solidFill>
                <a:cs typeface="+mn-ea"/>
                <a:sym typeface="+mn-lt"/>
              </a:rPr>
              <a:t>、</a:t>
            </a:r>
            <a:r>
              <a:rPr lang="en-US" altLang="zh-CN" sz="1600" dirty="0">
                <a:solidFill>
                  <a:srgbClr val="404040"/>
                </a:solidFill>
                <a:cs typeface="+mn-ea"/>
                <a:sym typeface="+mn-lt"/>
              </a:rPr>
              <a:t>ECC</a:t>
            </a:r>
            <a:r>
              <a:rPr lang="zh-CN" altLang="en-US" sz="1600" dirty="0">
                <a:solidFill>
                  <a:srgbClr val="404040"/>
                </a:solidFill>
                <a:cs typeface="+mn-ea"/>
                <a:sym typeface="+mn-lt"/>
              </a:rPr>
              <a:t>等当下被金融行业广泛使用的公钥密码体系。</a:t>
            </a:r>
            <a:endParaRPr lang="zh-CN" altLang="en-US" sz="1600" dirty="0">
              <a:solidFill>
                <a:srgbClr val="404040"/>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200" b="1" dirty="0">
                <a:solidFill>
                  <a:srgbClr val="9A0001"/>
                </a:solidFill>
                <a:cs typeface="+mn-ea"/>
                <a:sym typeface="+mn-lt"/>
              </a:rPr>
              <a:t>大模型时代：如何发掘</a:t>
            </a:r>
            <a:r>
              <a:rPr lang="en-US" altLang="zh-CN" sz="3200" b="1" dirty="0">
                <a:solidFill>
                  <a:srgbClr val="9A0001"/>
                </a:solidFill>
                <a:cs typeface="+mn-ea"/>
                <a:sym typeface="+mn-lt"/>
              </a:rPr>
              <a:t>GPT4.0</a:t>
            </a:r>
            <a:r>
              <a:rPr lang="zh-CN" altLang="en-US" sz="3200" b="1" dirty="0">
                <a:solidFill>
                  <a:srgbClr val="9A0001"/>
                </a:solidFill>
                <a:cs typeface="+mn-ea"/>
                <a:sym typeface="+mn-lt"/>
              </a:rPr>
              <a:t>的金融应用场景</a:t>
            </a:r>
            <a:endParaRPr lang="en-US" sz="3200" dirty="0">
              <a:cs typeface="+mn-ea"/>
              <a:sym typeface="+mn-lt"/>
            </a:endParaRPr>
          </a:p>
        </p:txBody>
      </p:sp>
      <p:sp>
        <p:nvSpPr>
          <p:cNvPr id="3" name="Text 1"/>
          <p:cNvSpPr/>
          <p:nvPr/>
        </p:nvSpPr>
        <p:spPr>
          <a:xfrm>
            <a:off x="502074" y="863600"/>
            <a:ext cx="8007773" cy="5472853"/>
          </a:xfrm>
          <a:prstGeom prst="rect">
            <a:avLst/>
          </a:prstGeom>
          <a:noFill/>
        </p:spPr>
        <p:txBody>
          <a:bodyPr wrap="square" rtlCol="0" anchor="t"/>
          <a:lstStyle/>
          <a:p>
            <a:pPr fontAlgn="auto">
              <a:lnSpc>
                <a:spcPct val="125000"/>
              </a:lnSpc>
            </a:pPr>
            <a:r>
              <a:rPr lang="zh-CN" altLang="en-US" sz="1465" b="1" dirty="0">
                <a:cs typeface="+mn-ea"/>
                <a:sym typeface="+mn-lt"/>
              </a:rPr>
              <a:t>训练你的专属</a:t>
            </a:r>
            <a:r>
              <a:rPr lang="en-US" altLang="zh-CN" sz="1465" b="1" dirty="0">
                <a:cs typeface="+mn-ea"/>
                <a:sym typeface="+mn-lt"/>
              </a:rPr>
              <a:t>GPT</a:t>
            </a:r>
            <a:r>
              <a:rPr lang="zh-CN" altLang="en-US" sz="1465" b="1" dirty="0">
                <a:cs typeface="+mn-ea"/>
                <a:sym typeface="+mn-lt"/>
              </a:rPr>
              <a:t>，</a:t>
            </a:r>
            <a:r>
              <a:rPr lang="zh-CN" altLang="en-US" sz="1465" dirty="0">
                <a:cs typeface="+mn-ea"/>
                <a:sym typeface="+mn-lt"/>
              </a:rPr>
              <a:t>可依据细分领域生成“高精尖”</a:t>
            </a:r>
            <a:r>
              <a:rPr lang="en-US" altLang="zh-CN" sz="1465" dirty="0">
                <a:cs typeface="+mn-ea"/>
                <a:sym typeface="+mn-lt"/>
              </a:rPr>
              <a:t>AI</a:t>
            </a:r>
            <a:r>
              <a:rPr lang="zh-CN" altLang="en-US" sz="1465" dirty="0">
                <a:cs typeface="+mn-ea"/>
                <a:sym typeface="+mn-lt"/>
              </a:rPr>
              <a:t>助手，助力提升学习工作效率 </a:t>
            </a:r>
            <a:endParaRPr lang="zh-CN" altLang="en-US" sz="1465" dirty="0">
              <a:cs typeface="+mn-ea"/>
              <a:sym typeface="+mn-lt"/>
            </a:endParaRPr>
          </a:p>
          <a:p>
            <a:pPr marL="480060" lvl="1" indent="-381000">
              <a:lnSpc>
                <a:spcPct val="125000"/>
              </a:lnSpc>
              <a:buFont typeface="Arial" panose="020B0604020202020204" pitchFamily="34" charset="0"/>
              <a:buChar char="•"/>
            </a:pPr>
            <a:r>
              <a:rPr lang="en-US" altLang="zh-CN" sz="1465" b="1" dirty="0">
                <a:cs typeface="+mn-ea"/>
                <a:sym typeface="+mn-lt"/>
              </a:rPr>
              <a:t>Academic Assistant</a:t>
            </a:r>
            <a:r>
              <a:rPr lang="zh-CN" altLang="en-US" sz="1465" b="1" dirty="0">
                <a:cs typeface="+mn-ea"/>
                <a:sym typeface="+mn-lt"/>
              </a:rPr>
              <a:t>：</a:t>
            </a:r>
            <a:r>
              <a:rPr lang="zh-CN" altLang="en-US" sz="1465" dirty="0">
                <a:cs typeface="+mn-ea"/>
                <a:sym typeface="+mn-lt"/>
              </a:rPr>
              <a:t>学术论文筛选、提炼要点、中文翻译等功能</a:t>
            </a:r>
            <a:endParaRPr lang="zh-CN" altLang="en-US" sz="1465" dirty="0">
              <a:cs typeface="+mn-ea"/>
              <a:sym typeface="+mn-lt"/>
            </a:endParaRPr>
          </a:p>
          <a:p>
            <a:pPr marL="480060" lvl="1" indent="-381000">
              <a:lnSpc>
                <a:spcPct val="125000"/>
              </a:lnSpc>
              <a:buFont typeface="Arial" panose="020B0604020202020204" pitchFamily="34" charset="0"/>
              <a:buChar char="•"/>
            </a:pPr>
            <a:r>
              <a:rPr lang="en-US" altLang="zh-CN" sz="1465" b="1" dirty="0">
                <a:cs typeface="+mn-ea"/>
                <a:sym typeface="+mn-lt"/>
              </a:rPr>
              <a:t>Code Companion</a:t>
            </a:r>
            <a:r>
              <a:rPr lang="zh-CN" altLang="en-US" sz="1465" b="1" dirty="0">
                <a:cs typeface="+mn-ea"/>
                <a:sym typeface="+mn-lt"/>
              </a:rPr>
              <a:t>：</a:t>
            </a:r>
            <a:r>
              <a:rPr lang="zh-CN" altLang="en-US" sz="1465" dirty="0">
                <a:cs typeface="+mn-ea"/>
                <a:sym typeface="+mn-lt"/>
              </a:rPr>
              <a:t>代码解释、代码生成、解释器安装环境答疑等功能</a:t>
            </a:r>
            <a:endParaRPr lang="en-US" altLang="zh-CN" sz="1465" dirty="0">
              <a:cs typeface="+mn-ea"/>
              <a:sym typeface="+mn-lt"/>
            </a:endParaRPr>
          </a:p>
          <a:p>
            <a:pPr>
              <a:lnSpc>
                <a:spcPct val="125000"/>
              </a:lnSpc>
            </a:pPr>
            <a:r>
              <a:rPr lang="zh-CN" altLang="en-US" sz="1465" dirty="0">
                <a:cs typeface="+mn-ea"/>
                <a:sym typeface="+mn-lt"/>
              </a:rPr>
              <a:t>创建方式：在</a:t>
            </a:r>
            <a:r>
              <a:rPr lang="en-US" altLang="zh-CN" sz="1465" dirty="0">
                <a:cs typeface="+mn-ea"/>
                <a:sym typeface="+mn-lt"/>
              </a:rPr>
              <a:t>ChatGPT - Explore</a:t>
            </a:r>
            <a:r>
              <a:rPr lang="zh-CN" altLang="en-US" sz="1465" dirty="0">
                <a:cs typeface="+mn-ea"/>
                <a:sym typeface="+mn-lt"/>
              </a:rPr>
              <a:t>中选择</a:t>
            </a:r>
            <a:r>
              <a:rPr lang="en-US" altLang="zh-CN" sz="1465" b="1" dirty="0">
                <a:solidFill>
                  <a:srgbClr val="9A0002"/>
                </a:solidFill>
                <a:cs typeface="+mn-ea"/>
                <a:sym typeface="+mn-lt"/>
              </a:rPr>
              <a:t>Create a GPT</a:t>
            </a:r>
            <a:r>
              <a:rPr lang="en-US" altLang="zh-CN" sz="1465" dirty="0">
                <a:cs typeface="+mn-ea"/>
                <a:sym typeface="+mn-lt"/>
              </a:rPr>
              <a:t> </a:t>
            </a:r>
            <a:endParaRPr lang="en-US" altLang="zh-CN" sz="1465" dirty="0">
              <a:cs typeface="+mn-ea"/>
              <a:sym typeface="+mn-lt"/>
            </a:endParaRPr>
          </a:p>
          <a:p>
            <a:pPr marL="480060" lvl="1" indent="-381000">
              <a:lnSpc>
                <a:spcPct val="125000"/>
              </a:lnSpc>
              <a:buFont typeface="Arial" panose="020B0604020202020204" pitchFamily="34" charset="0"/>
              <a:buChar char="•"/>
            </a:pPr>
            <a:r>
              <a:rPr lang="en-US" altLang="zh-CN" sz="1465" b="1" dirty="0">
                <a:cs typeface="+mn-ea"/>
                <a:sym typeface="+mn-lt"/>
              </a:rPr>
              <a:t>Create</a:t>
            </a:r>
            <a:r>
              <a:rPr lang="zh-CN" altLang="en-US" sz="1465" b="1" dirty="0">
                <a:cs typeface="+mn-ea"/>
                <a:sym typeface="+mn-lt"/>
              </a:rPr>
              <a:t>选项卡：</a:t>
            </a:r>
            <a:r>
              <a:rPr lang="zh-CN" altLang="en-US" sz="1465" dirty="0">
                <a:cs typeface="+mn-ea"/>
                <a:sym typeface="+mn-lt"/>
              </a:rPr>
              <a:t> </a:t>
            </a:r>
            <a:endParaRPr lang="zh-CN" altLang="en-US" sz="1465" dirty="0">
              <a:cs typeface="+mn-ea"/>
              <a:sym typeface="+mn-lt"/>
            </a:endParaRPr>
          </a:p>
          <a:p>
            <a:pPr marL="960120" lvl="2" indent="-304800">
              <a:lnSpc>
                <a:spcPct val="125000"/>
              </a:lnSpc>
              <a:buFont typeface="Arial" panose="020B0604020202020204" pitchFamily="34" charset="0"/>
              <a:buChar char="•"/>
            </a:pPr>
            <a:r>
              <a:rPr lang="zh-CN" altLang="en-US" sz="1465" dirty="0">
                <a:cs typeface="+mn-ea"/>
                <a:sym typeface="+mn-lt"/>
              </a:rPr>
              <a:t>对</a:t>
            </a:r>
            <a:r>
              <a:rPr lang="en-US" altLang="zh-CN" sz="1465" dirty="0">
                <a:cs typeface="+mn-ea"/>
                <a:sym typeface="+mn-lt"/>
              </a:rPr>
              <a:t>GPT</a:t>
            </a:r>
            <a:r>
              <a:rPr lang="zh-CN" altLang="en-US" sz="1465" dirty="0">
                <a:cs typeface="+mn-ea"/>
                <a:sym typeface="+mn-lt"/>
              </a:rPr>
              <a:t>输入你希望它实现的功能</a:t>
            </a:r>
            <a:r>
              <a:rPr lang="en-US" altLang="zh-CN" sz="1465" dirty="0">
                <a:cs typeface="+mn-ea"/>
                <a:sym typeface="+mn-lt"/>
              </a:rPr>
              <a:t>/</a:t>
            </a:r>
            <a:r>
              <a:rPr lang="zh-CN" altLang="en-US" sz="1465" dirty="0">
                <a:cs typeface="+mn-ea"/>
                <a:sym typeface="+mn-lt"/>
              </a:rPr>
              <a:t>扮演的角色</a:t>
            </a:r>
            <a:endParaRPr lang="zh-CN" altLang="en-US" sz="1465" dirty="0">
              <a:cs typeface="+mn-ea"/>
              <a:sym typeface="+mn-lt"/>
            </a:endParaRPr>
          </a:p>
          <a:p>
            <a:pPr marL="960120" lvl="2" indent="-304800">
              <a:lnSpc>
                <a:spcPct val="125000"/>
              </a:lnSpc>
              <a:buFont typeface="Arial" panose="020B0604020202020204" pitchFamily="34" charset="0"/>
              <a:buChar char="•"/>
            </a:pPr>
            <a:r>
              <a:rPr lang="zh-CN" altLang="en-US" sz="1465" dirty="0">
                <a:cs typeface="+mn-ea"/>
                <a:sym typeface="+mn-lt"/>
              </a:rPr>
              <a:t>依据</a:t>
            </a:r>
            <a:r>
              <a:rPr lang="en-US" altLang="zh-CN" sz="1465" dirty="0">
                <a:cs typeface="+mn-ea"/>
                <a:sym typeface="+mn-lt"/>
              </a:rPr>
              <a:t>GPT</a:t>
            </a:r>
            <a:r>
              <a:rPr lang="zh-CN" altLang="en-US" sz="1465" dirty="0">
                <a:cs typeface="+mn-ea"/>
                <a:sym typeface="+mn-lt"/>
              </a:rPr>
              <a:t>对你需求的不断咨询，详细给出你的诉求指令</a:t>
            </a:r>
            <a:endParaRPr lang="zh-CN" altLang="en-US" sz="1465" dirty="0">
              <a:cs typeface="+mn-ea"/>
              <a:sym typeface="+mn-lt"/>
            </a:endParaRPr>
          </a:p>
          <a:p>
            <a:pPr marL="960120" lvl="2" indent="-304800">
              <a:lnSpc>
                <a:spcPct val="125000"/>
              </a:lnSpc>
              <a:buFont typeface="Arial" panose="020B0604020202020204" pitchFamily="34" charset="0"/>
              <a:buChar char="•"/>
            </a:pPr>
            <a:r>
              <a:rPr lang="zh-CN" altLang="en-US" sz="1465" dirty="0">
                <a:cs typeface="+mn-ea"/>
                <a:sym typeface="+mn-lt"/>
              </a:rPr>
              <a:t>直至你的专属</a:t>
            </a:r>
            <a:r>
              <a:rPr lang="en-US" altLang="zh-CN" sz="1465" dirty="0">
                <a:cs typeface="+mn-ea"/>
                <a:sym typeface="+mn-lt"/>
              </a:rPr>
              <a:t>GPT</a:t>
            </a:r>
            <a:r>
              <a:rPr lang="zh-CN" altLang="en-US" sz="1465" dirty="0">
                <a:cs typeface="+mn-ea"/>
                <a:sym typeface="+mn-lt"/>
              </a:rPr>
              <a:t>创建完毕</a:t>
            </a:r>
            <a:endParaRPr lang="zh-CN" altLang="en-US" sz="1465" dirty="0">
              <a:cs typeface="+mn-ea"/>
              <a:sym typeface="+mn-lt"/>
            </a:endParaRPr>
          </a:p>
          <a:p>
            <a:pPr marL="480060" lvl="1" indent="-381000">
              <a:lnSpc>
                <a:spcPct val="125000"/>
              </a:lnSpc>
              <a:buFont typeface="Arial" panose="020B0604020202020204" pitchFamily="34" charset="0"/>
              <a:buChar char="•"/>
            </a:pPr>
            <a:r>
              <a:rPr lang="en-US" altLang="zh-CN" sz="1465" b="1" dirty="0">
                <a:cs typeface="+mn-ea"/>
                <a:sym typeface="+mn-lt"/>
              </a:rPr>
              <a:t>Configure选项卡：</a:t>
            </a:r>
            <a:r>
              <a:rPr lang="en-US" altLang="zh-CN" sz="1465" dirty="0">
                <a:cs typeface="+mn-ea"/>
                <a:sym typeface="+mn-lt"/>
              </a:rPr>
              <a:t>可随时更新beta GPT的附属功能 </a:t>
            </a:r>
            <a:endParaRPr lang="en-US" altLang="zh-CN" sz="1465" dirty="0">
              <a:cs typeface="+mn-ea"/>
              <a:sym typeface="+mn-lt"/>
            </a:endParaRPr>
          </a:p>
          <a:p>
            <a:pPr marL="960120" lvl="2" indent="-304800">
              <a:lnSpc>
                <a:spcPct val="125000"/>
              </a:lnSpc>
              <a:buFont typeface="Arial" panose="020B0604020202020204" pitchFamily="34" charset="0"/>
              <a:buChar char="•"/>
            </a:pPr>
            <a:r>
              <a:rPr lang="zh-CN" altLang="en-US" sz="1465" dirty="0">
                <a:cs typeface="+mn-ea"/>
                <a:sym typeface="+mn-lt"/>
              </a:rPr>
              <a:t>Instructions：可以提供有关 GPT 应如何表现、其功能以及需要避免的任何特定行为的详细说明或指南</a:t>
            </a:r>
            <a:endParaRPr lang="zh-CN" altLang="en-US" sz="1465" dirty="0">
              <a:cs typeface="+mn-ea"/>
              <a:sym typeface="+mn-lt"/>
            </a:endParaRPr>
          </a:p>
          <a:p>
            <a:pPr marL="960120" lvl="2" indent="-304800">
              <a:lnSpc>
                <a:spcPct val="125000"/>
              </a:lnSpc>
              <a:buFont typeface="Arial" panose="020B0604020202020204" pitchFamily="34" charset="0"/>
              <a:buChar char="•"/>
            </a:pPr>
            <a:r>
              <a:rPr lang="en-US" altLang="zh-CN" sz="1465" dirty="0">
                <a:cs typeface="+mn-ea"/>
                <a:sym typeface="+mn-lt"/>
              </a:rPr>
              <a:t>Conversation starters</a:t>
            </a:r>
            <a:r>
              <a:rPr lang="zh-CN" altLang="en-US" sz="1465" dirty="0">
                <a:cs typeface="+mn-ea"/>
                <a:sym typeface="+mn-lt"/>
              </a:rPr>
              <a:t>：提示用户开始对话的示例</a:t>
            </a:r>
            <a:endParaRPr lang="zh-CN" altLang="en-US" sz="1465" dirty="0">
              <a:cs typeface="+mn-ea"/>
              <a:sym typeface="+mn-lt"/>
            </a:endParaRPr>
          </a:p>
          <a:p>
            <a:pPr marL="960120" lvl="2" indent="-304800">
              <a:lnSpc>
                <a:spcPct val="125000"/>
              </a:lnSpc>
              <a:buFont typeface="Arial" panose="020B0604020202020204" pitchFamily="34" charset="0"/>
              <a:buChar char="•"/>
            </a:pPr>
            <a:r>
              <a:rPr lang="en-US" altLang="zh-CN" sz="1465" dirty="0">
                <a:cs typeface="+mn-ea"/>
                <a:sym typeface="+mn-lt"/>
              </a:rPr>
              <a:t>Knowledge</a:t>
            </a:r>
            <a:r>
              <a:rPr lang="zh-CN" altLang="en-US" sz="1465" dirty="0">
                <a:cs typeface="+mn-ea"/>
                <a:sym typeface="+mn-lt"/>
              </a:rPr>
              <a:t>：允许用户提供额外的上下文供 </a:t>
            </a:r>
            <a:r>
              <a:rPr lang="en-US" altLang="zh-CN" sz="1465" dirty="0">
                <a:cs typeface="+mn-ea"/>
                <a:sym typeface="+mn-lt"/>
              </a:rPr>
              <a:t>GPT </a:t>
            </a:r>
            <a:r>
              <a:rPr lang="zh-CN" altLang="en-US" sz="1465" dirty="0">
                <a:cs typeface="+mn-ea"/>
                <a:sym typeface="+mn-lt"/>
              </a:rPr>
              <a:t>参考。请注意，上传文件中的内容可能包含在输出中</a:t>
            </a:r>
            <a:endParaRPr lang="zh-CN" altLang="en-US" sz="1465" dirty="0">
              <a:cs typeface="+mn-ea"/>
              <a:sym typeface="+mn-lt"/>
            </a:endParaRPr>
          </a:p>
          <a:p>
            <a:pPr marL="960120" lvl="2" indent="-304800">
              <a:lnSpc>
                <a:spcPct val="125000"/>
              </a:lnSpc>
              <a:buFont typeface="Arial" panose="020B0604020202020204" pitchFamily="34" charset="0"/>
              <a:buChar char="•"/>
            </a:pPr>
            <a:r>
              <a:rPr lang="en-US" altLang="zh-CN" sz="1465" dirty="0">
                <a:cs typeface="+mn-ea"/>
                <a:sym typeface="+mn-lt"/>
              </a:rPr>
              <a:t>Capabilities</a:t>
            </a:r>
            <a:r>
              <a:rPr lang="zh-CN" altLang="en-US" sz="1465" dirty="0">
                <a:cs typeface="+mn-ea"/>
                <a:sym typeface="+mn-lt"/>
              </a:rPr>
              <a:t>：启用网页浏览、</a:t>
            </a:r>
            <a:r>
              <a:rPr lang="en-US" altLang="zh-CN" sz="1465" dirty="0">
                <a:cs typeface="+mn-ea"/>
                <a:sym typeface="+mn-lt"/>
              </a:rPr>
              <a:t>DALL·E </a:t>
            </a:r>
            <a:r>
              <a:rPr lang="zh-CN" altLang="en-US" sz="1465" dirty="0">
                <a:cs typeface="+mn-ea"/>
                <a:sym typeface="+mn-lt"/>
              </a:rPr>
              <a:t>图像生成和高级数据分析</a:t>
            </a:r>
            <a:endParaRPr lang="zh-CN" altLang="en-US" sz="1465" dirty="0">
              <a:cs typeface="+mn-ea"/>
              <a:sym typeface="+mn-lt"/>
            </a:endParaRPr>
          </a:p>
          <a:p>
            <a:pPr marL="960120" lvl="2" indent="-304800">
              <a:lnSpc>
                <a:spcPct val="125000"/>
              </a:lnSpc>
              <a:buFont typeface="Arial" panose="020B0604020202020204" pitchFamily="34" charset="0"/>
              <a:buChar char="•"/>
            </a:pPr>
            <a:r>
              <a:rPr lang="en-US" altLang="zh-CN" sz="1465" dirty="0">
                <a:cs typeface="+mn-ea"/>
                <a:sym typeface="+mn-lt"/>
              </a:rPr>
              <a:t>Actions</a:t>
            </a:r>
            <a:r>
              <a:rPr lang="zh-CN" altLang="en-US" sz="1465" dirty="0">
                <a:cs typeface="+mn-ea"/>
                <a:sym typeface="+mn-lt"/>
              </a:rPr>
              <a:t>：可以通过提供有关终结点、参数的详细信息以及有关模型应如何使用它的描述，使第三方 </a:t>
            </a:r>
            <a:r>
              <a:rPr lang="en-US" altLang="zh-CN" sz="1465" dirty="0">
                <a:cs typeface="+mn-ea"/>
                <a:sym typeface="+mn-lt"/>
              </a:rPr>
              <a:t>API </a:t>
            </a:r>
            <a:r>
              <a:rPr lang="zh-CN" altLang="en-US" sz="1465" dirty="0">
                <a:cs typeface="+mn-ea"/>
                <a:sym typeface="+mn-lt"/>
              </a:rPr>
              <a:t>可供 </a:t>
            </a:r>
            <a:r>
              <a:rPr lang="en-US" altLang="zh-CN" sz="1465" dirty="0">
                <a:cs typeface="+mn-ea"/>
                <a:sym typeface="+mn-lt"/>
              </a:rPr>
              <a:t>GPT </a:t>
            </a:r>
            <a:r>
              <a:rPr lang="zh-CN" altLang="en-US" sz="1465" dirty="0">
                <a:cs typeface="+mn-ea"/>
                <a:sym typeface="+mn-lt"/>
              </a:rPr>
              <a:t>使用。</a:t>
            </a:r>
            <a:r>
              <a:rPr lang="en-US" altLang="zh-CN" sz="1465" dirty="0">
                <a:cs typeface="+mn-ea"/>
                <a:sym typeface="+mn-lt"/>
              </a:rPr>
              <a:t>GPT </a:t>
            </a:r>
            <a:r>
              <a:rPr lang="zh-CN" altLang="en-US" sz="1465" dirty="0">
                <a:cs typeface="+mn-ea"/>
                <a:sym typeface="+mn-lt"/>
              </a:rPr>
              <a:t>的操作也可以从 </a:t>
            </a:r>
            <a:r>
              <a:rPr lang="en-US" altLang="zh-CN" sz="1465" dirty="0" err="1">
                <a:cs typeface="+mn-ea"/>
                <a:sym typeface="+mn-lt"/>
              </a:rPr>
              <a:t>OpenAPI</a:t>
            </a:r>
            <a:r>
              <a:rPr lang="en-US" altLang="zh-CN" sz="1465" dirty="0">
                <a:cs typeface="+mn-ea"/>
                <a:sym typeface="+mn-lt"/>
              </a:rPr>
              <a:t> </a:t>
            </a:r>
            <a:r>
              <a:rPr lang="zh-CN" altLang="en-US" sz="1465" dirty="0">
                <a:cs typeface="+mn-ea"/>
                <a:sym typeface="+mn-lt"/>
              </a:rPr>
              <a:t>架构导入</a:t>
            </a:r>
            <a:endParaRPr lang="en-US" altLang="zh-CN" sz="1465" dirty="0">
              <a:cs typeface="+mn-ea"/>
              <a:sym typeface="+mn-lt"/>
            </a:endParaRPr>
          </a:p>
          <a:p>
            <a:pPr fontAlgn="auto">
              <a:lnSpc>
                <a:spcPct val="125000"/>
              </a:lnSpc>
            </a:pPr>
            <a:r>
              <a:rPr lang="en-US" altLang="zh-CN" sz="1465" b="1" dirty="0">
                <a:cs typeface="+mn-ea"/>
                <a:sym typeface="+mn-lt"/>
              </a:rPr>
              <a:t>Beta GPT</a:t>
            </a:r>
            <a:r>
              <a:rPr lang="zh-CN" altLang="en-US" sz="1465" b="1" dirty="0">
                <a:cs typeface="+mn-ea"/>
                <a:sym typeface="+mn-lt"/>
              </a:rPr>
              <a:t>权限设置</a:t>
            </a:r>
            <a:r>
              <a:rPr lang="en-US" altLang="zh-CN" sz="1465" b="1" dirty="0">
                <a:cs typeface="+mn-ea"/>
                <a:sym typeface="+mn-lt"/>
              </a:rPr>
              <a:t>&amp;</a:t>
            </a:r>
            <a:r>
              <a:rPr lang="zh-CN" altLang="en-US" sz="1465" b="1" dirty="0">
                <a:cs typeface="+mn-ea"/>
                <a:sym typeface="+mn-lt"/>
              </a:rPr>
              <a:t>分享</a:t>
            </a:r>
            <a:endParaRPr lang="zh-CN" altLang="en-US" sz="1465" b="1" dirty="0">
              <a:cs typeface="+mn-ea"/>
              <a:sym typeface="+mn-lt"/>
            </a:endParaRPr>
          </a:p>
          <a:p>
            <a:pPr marL="480060">
              <a:lnSpc>
                <a:spcPct val="125000"/>
              </a:lnSpc>
              <a:buFont typeface="Arial" panose="020B0604020202020204" pitchFamily="34" charset="0"/>
              <a:buChar char="•"/>
            </a:pPr>
            <a:r>
              <a:rPr lang="zh-CN" altLang="en-US" sz="1465" dirty="0">
                <a:cs typeface="+mn-ea"/>
                <a:sym typeface="+mn-lt"/>
              </a:rPr>
              <a:t>创建、调试好你的</a:t>
            </a:r>
            <a:r>
              <a:rPr lang="en-US" altLang="zh-CN" sz="1465" dirty="0">
                <a:cs typeface="+mn-ea"/>
                <a:sym typeface="+mn-lt"/>
              </a:rPr>
              <a:t>GPT</a:t>
            </a:r>
            <a:r>
              <a:rPr lang="zh-CN" altLang="en-US" sz="1465" dirty="0">
                <a:cs typeface="+mn-ea"/>
                <a:sym typeface="+mn-lt"/>
              </a:rPr>
              <a:t>之后，可以设置使用权限并保存</a:t>
            </a:r>
            <a:endParaRPr lang="zh-CN" altLang="en-US" sz="1465" dirty="0">
              <a:cs typeface="+mn-ea"/>
              <a:sym typeface="+mn-lt"/>
            </a:endParaRPr>
          </a:p>
          <a:p>
            <a:pPr marL="480060">
              <a:lnSpc>
                <a:spcPct val="125000"/>
              </a:lnSpc>
              <a:buFont typeface="Arial" panose="020B0604020202020204" pitchFamily="34" charset="0"/>
              <a:buChar char="•"/>
            </a:pPr>
            <a:r>
              <a:rPr lang="zh-CN" altLang="en-US" sz="1465" dirty="0">
                <a:cs typeface="+mn-ea"/>
                <a:sym typeface="+mn-lt"/>
              </a:rPr>
              <a:t>还可以把你的</a:t>
            </a:r>
            <a:r>
              <a:rPr lang="en-US" altLang="zh-CN" sz="1465" dirty="0">
                <a:cs typeface="+mn-ea"/>
                <a:sym typeface="+mn-lt"/>
              </a:rPr>
              <a:t>beta GPT</a:t>
            </a:r>
            <a:r>
              <a:rPr lang="zh-CN" altLang="en-US" sz="1465" dirty="0">
                <a:cs typeface="+mn-ea"/>
                <a:sym typeface="+mn-lt"/>
              </a:rPr>
              <a:t>分享给他人一起使用</a:t>
            </a:r>
            <a:endParaRPr lang="en-US" altLang="zh-CN" sz="1465" b="1" dirty="0">
              <a:cs typeface="+mn-ea"/>
              <a:sym typeface="+mn-lt"/>
            </a:endParaRPr>
          </a:p>
          <a:p>
            <a:pPr marL="990600" lvl="1" indent="-381000">
              <a:buFont typeface="Arial" panose="020B0604020202020204" pitchFamily="34" charset="0"/>
              <a:buChar char="•"/>
            </a:pPr>
            <a:endParaRPr lang="en-US" altLang="zh-CN" sz="2400" dirty="0">
              <a:cs typeface="+mn-ea"/>
              <a:sym typeface="+mn-lt"/>
            </a:endParaRPr>
          </a:p>
        </p:txBody>
      </p:sp>
      <p:pic>
        <p:nvPicPr>
          <p:cNvPr id="6" name="图片 5"/>
          <p:cNvPicPr>
            <a:picLocks noChangeAspect="1"/>
          </p:cNvPicPr>
          <p:nvPr/>
        </p:nvPicPr>
        <p:blipFill>
          <a:blip r:embed="rId1"/>
          <a:stretch>
            <a:fillRect/>
          </a:stretch>
        </p:blipFill>
        <p:spPr>
          <a:xfrm>
            <a:off x="8437892" y="1094209"/>
            <a:ext cx="3569016" cy="775319"/>
          </a:xfrm>
          <a:prstGeom prst="rect">
            <a:avLst/>
          </a:prstGeom>
        </p:spPr>
      </p:pic>
      <p:pic>
        <p:nvPicPr>
          <p:cNvPr id="8" name="图片 7"/>
          <p:cNvPicPr>
            <a:picLocks noChangeAspect="1"/>
          </p:cNvPicPr>
          <p:nvPr/>
        </p:nvPicPr>
        <p:blipFill>
          <a:blip r:embed="rId2"/>
          <a:stretch>
            <a:fillRect/>
          </a:stretch>
        </p:blipFill>
        <p:spPr>
          <a:xfrm>
            <a:off x="10522892" y="1895856"/>
            <a:ext cx="1484016" cy="1498856"/>
          </a:xfrm>
          <a:prstGeom prst="rect">
            <a:avLst/>
          </a:prstGeom>
        </p:spPr>
      </p:pic>
      <p:pic>
        <p:nvPicPr>
          <p:cNvPr id="10" name="图片 9"/>
          <p:cNvPicPr>
            <a:picLocks noChangeAspect="1"/>
          </p:cNvPicPr>
          <p:nvPr/>
        </p:nvPicPr>
        <p:blipFill>
          <a:blip r:embed="rId3"/>
          <a:stretch>
            <a:fillRect/>
          </a:stretch>
        </p:blipFill>
        <p:spPr>
          <a:xfrm>
            <a:off x="8403161" y="1891306"/>
            <a:ext cx="2245815" cy="2310381"/>
          </a:xfrm>
          <a:prstGeom prst="rect">
            <a:avLst/>
          </a:prstGeom>
        </p:spPr>
      </p:pic>
      <p:pic>
        <p:nvPicPr>
          <p:cNvPr id="12" name="图片 11"/>
          <p:cNvPicPr>
            <a:picLocks noChangeAspect="1"/>
          </p:cNvPicPr>
          <p:nvPr/>
        </p:nvPicPr>
        <p:blipFill>
          <a:blip r:embed="rId4"/>
          <a:stretch>
            <a:fillRect/>
          </a:stretch>
        </p:blipFill>
        <p:spPr>
          <a:xfrm>
            <a:off x="10648975" y="3394713"/>
            <a:ext cx="1357933" cy="806975"/>
          </a:xfrm>
          <a:prstGeom prst="rect">
            <a:avLst/>
          </a:prstGeom>
        </p:spPr>
      </p:pic>
      <p:pic>
        <p:nvPicPr>
          <p:cNvPr id="14" name="图片 13"/>
          <p:cNvPicPr>
            <a:picLocks noChangeAspect="1"/>
          </p:cNvPicPr>
          <p:nvPr/>
        </p:nvPicPr>
        <p:blipFill>
          <a:blip r:embed="rId5"/>
          <a:stretch>
            <a:fillRect/>
          </a:stretch>
        </p:blipFill>
        <p:spPr>
          <a:xfrm>
            <a:off x="8397528" y="4236398"/>
            <a:ext cx="1928048" cy="1649685"/>
          </a:xfrm>
          <a:prstGeom prst="rect">
            <a:avLst/>
          </a:prstGeom>
        </p:spPr>
      </p:pic>
      <p:pic>
        <p:nvPicPr>
          <p:cNvPr id="16" name="图片 15"/>
          <p:cNvPicPr>
            <a:picLocks noChangeAspect="1"/>
          </p:cNvPicPr>
          <p:nvPr/>
        </p:nvPicPr>
        <p:blipFill>
          <a:blip r:embed="rId6"/>
          <a:stretch>
            <a:fillRect/>
          </a:stretch>
        </p:blipFill>
        <p:spPr>
          <a:xfrm>
            <a:off x="10325577" y="4236398"/>
            <a:ext cx="1785103" cy="16496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02</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论文筛选及泛读</a:t>
            </a:r>
            <a:endParaRPr lang="zh-CN" altLang="en-US" sz="5600" b="1" dirty="0">
              <a:solidFill>
                <a:srgbClr val="9A0001"/>
              </a:solidFill>
              <a:cs typeface="+mn-ea"/>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1. </a:t>
            </a:r>
            <a:r>
              <a:rPr lang="zh-CN" altLang="en-US" sz="3500" b="1" dirty="0">
                <a:solidFill>
                  <a:srgbClr val="9A0001"/>
                </a:solidFill>
                <a:cs typeface="+mn-ea"/>
                <a:sym typeface="+mn-lt"/>
              </a:rPr>
              <a:t>筛选金工领域经典的理论论文top30</a:t>
            </a:r>
            <a:endParaRPr lang="zh-CN" altLang="en-US" sz="3500" b="1" dirty="0">
              <a:solidFill>
                <a:srgbClr val="9A0001"/>
              </a:solidFill>
              <a:cs typeface="+mn-ea"/>
              <a:sym typeface="+mn-lt"/>
            </a:endParaRPr>
          </a:p>
        </p:txBody>
      </p:sp>
      <p:sp>
        <p:nvSpPr>
          <p:cNvPr id="3" name="Text 1"/>
          <p:cNvSpPr/>
          <p:nvPr/>
        </p:nvSpPr>
        <p:spPr>
          <a:xfrm>
            <a:off x="502074" y="1041400"/>
            <a:ext cx="11093873" cy="692573"/>
          </a:xfrm>
          <a:prstGeom prst="rect">
            <a:avLst/>
          </a:prstGeom>
          <a:noFill/>
        </p:spPr>
        <p:txBody>
          <a:bodyPr wrap="square" rtlCol="0" anchor="t"/>
          <a:lstStyle/>
          <a:p>
            <a:pPr>
              <a:lnSpc>
                <a:spcPct val="150000"/>
              </a:lnSpc>
              <a:buSzPct val="100000"/>
            </a:pPr>
            <a:r>
              <a:rPr lang="zh-CN" altLang="en-US" sz="2240" dirty="0">
                <a:solidFill>
                  <a:srgbClr val="404040"/>
                </a:solidFill>
                <a:cs typeface="+mn-ea"/>
                <a:sym typeface="+mn-lt"/>
              </a:rPr>
              <a:t>给予GPT的任务，要求</a:t>
            </a:r>
            <a:r>
              <a:rPr lang="en-US" altLang="zh-CN" sz="2240" dirty="0">
                <a:solidFill>
                  <a:srgbClr val="404040"/>
                </a:solidFill>
                <a:cs typeface="+mn-ea"/>
                <a:sym typeface="+mn-lt"/>
              </a:rPr>
              <a:t>GPT</a:t>
            </a:r>
            <a:r>
              <a:rPr lang="en-US" sz="2240" dirty="0">
                <a:solidFill>
                  <a:srgbClr val="404040"/>
                </a:solidFill>
                <a:cs typeface="+mn-ea"/>
                <a:sym typeface="+mn-lt"/>
              </a:rPr>
              <a:t>帮忙筛选出</a:t>
            </a:r>
            <a:r>
              <a:rPr lang="en-US" sz="2240" b="1" dirty="0">
                <a:solidFill>
                  <a:srgbClr val="404040"/>
                </a:solidFill>
                <a:cs typeface="+mn-ea"/>
                <a:sym typeface="+mn-lt"/>
              </a:rPr>
              <a:t>金融工程领域经典的理论论文top30</a:t>
            </a:r>
            <a:endParaRPr lang="en-US" sz="2240" b="1" dirty="0">
              <a:solidFill>
                <a:srgbClr val="404040"/>
              </a:solidFill>
              <a:cs typeface="+mn-ea"/>
              <a:sym typeface="+mn-lt"/>
            </a:endParaRPr>
          </a:p>
        </p:txBody>
      </p:sp>
      <p:pic>
        <p:nvPicPr>
          <p:cNvPr id="7" name="图片 6"/>
          <p:cNvPicPr>
            <a:picLocks noChangeAspect="1"/>
          </p:cNvPicPr>
          <p:nvPr>
            <p:custDataLst>
              <p:tags r:id="rId1"/>
            </p:custDataLst>
          </p:nvPr>
        </p:nvPicPr>
        <p:blipFill>
          <a:blip r:embed="rId2"/>
          <a:stretch>
            <a:fillRect/>
          </a:stretch>
        </p:blipFill>
        <p:spPr>
          <a:xfrm>
            <a:off x="818727" y="1733974"/>
            <a:ext cx="5095240" cy="4515273"/>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101927" y="3480647"/>
            <a:ext cx="5097600" cy="27683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a:t>
            </a:r>
            <a:r>
              <a:rPr lang="zh-CN" altLang="en-US" sz="3500" b="1" dirty="0">
                <a:solidFill>
                  <a:srgbClr val="9A0001"/>
                </a:solidFill>
                <a:cs typeface="+mn-ea"/>
                <a:sym typeface="+mn-lt"/>
              </a:rPr>
              <a:t>分领域进一步筛选</a:t>
            </a:r>
            <a:endParaRPr lang="zh-CN" altLang="en-US" sz="3500" b="1" dirty="0">
              <a:solidFill>
                <a:srgbClr val="9A0001"/>
              </a:solidFill>
              <a:cs typeface="+mn-ea"/>
              <a:sym typeface="+mn-lt"/>
            </a:endParaRPr>
          </a:p>
        </p:txBody>
      </p:sp>
      <p:sp>
        <p:nvSpPr>
          <p:cNvPr id="3" name="Text 1"/>
          <p:cNvSpPr/>
          <p:nvPr/>
        </p:nvSpPr>
        <p:spPr>
          <a:xfrm>
            <a:off x="502074" y="1041400"/>
            <a:ext cx="11477413" cy="692573"/>
          </a:xfrm>
          <a:prstGeom prst="rect">
            <a:avLst/>
          </a:prstGeom>
          <a:noFill/>
        </p:spPr>
        <p:txBody>
          <a:bodyPr wrap="square" rtlCol="0" anchor="t"/>
          <a:lstStyle/>
          <a:p>
            <a:pPr>
              <a:lnSpc>
                <a:spcPct val="150000"/>
              </a:lnSpc>
              <a:buSzPct val="100000"/>
            </a:pPr>
            <a:r>
              <a:rPr sz="2240" dirty="0">
                <a:solidFill>
                  <a:srgbClr val="404040"/>
                </a:solidFill>
                <a:cs typeface="+mn-ea"/>
                <a:sym typeface="+mn-lt"/>
              </a:rPr>
              <a:t>针对“期货、远期、互换”</a:t>
            </a:r>
            <a:r>
              <a:rPr lang="zh-CN" altLang="en-US" sz="2240" dirty="0">
                <a:solidFill>
                  <a:srgbClr val="404040"/>
                </a:solidFill>
                <a:cs typeface="+mn-ea"/>
                <a:sym typeface="+mn-lt"/>
              </a:rPr>
              <a:t>三个方向</a:t>
            </a:r>
            <a:r>
              <a:rPr sz="2240" dirty="0">
                <a:solidFill>
                  <a:srgbClr val="404040"/>
                </a:solidFill>
                <a:cs typeface="+mn-ea"/>
                <a:sym typeface="+mn-lt"/>
              </a:rPr>
              <a:t>，让GPT</a:t>
            </a:r>
            <a:r>
              <a:rPr lang="zh-CN" altLang="en-US" sz="2240" b="1" dirty="0">
                <a:solidFill>
                  <a:srgbClr val="404040"/>
                </a:solidFill>
                <a:cs typeface="+mn-ea"/>
                <a:sym typeface="+mn-lt"/>
              </a:rPr>
              <a:t>筛选出三个细分领域</a:t>
            </a:r>
            <a:r>
              <a:rPr sz="2240" b="1" dirty="0">
                <a:solidFill>
                  <a:srgbClr val="404040"/>
                </a:solidFill>
                <a:cs typeface="+mn-ea"/>
                <a:sym typeface="+mn-lt"/>
              </a:rPr>
              <a:t>的经典理论论文top10</a:t>
            </a:r>
            <a:endParaRPr sz="2240" b="1" dirty="0">
              <a:solidFill>
                <a:srgbClr val="404040"/>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3534834" y="1734820"/>
            <a:ext cx="5122333" cy="49919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3. </a:t>
            </a:r>
            <a:r>
              <a:rPr lang="zh-CN" altLang="en-US" sz="3500" b="1" dirty="0">
                <a:solidFill>
                  <a:srgbClr val="9A0001"/>
                </a:solidFill>
                <a:cs typeface="+mn-ea"/>
                <a:sym typeface="+mn-lt"/>
              </a:rPr>
              <a:t>人工校对：</a:t>
            </a:r>
            <a:r>
              <a:rPr lang="zh-CN" altLang="en-US" sz="2135" b="1" dirty="0">
                <a:solidFill>
                  <a:srgbClr val="9A0001"/>
                </a:solidFill>
                <a:cs typeface="+mn-ea"/>
                <a:sym typeface="+mn-lt"/>
              </a:rPr>
              <a:t>论文是否与主旨高度相关？是否是该领域经典理论论文？</a:t>
            </a:r>
            <a:endParaRPr lang="zh-CN" altLang="en-US" sz="2135" b="1" dirty="0">
              <a:solidFill>
                <a:srgbClr val="9A0001"/>
              </a:solidFill>
              <a:cs typeface="+mn-ea"/>
              <a:sym typeface="+mn-lt"/>
            </a:endParaRPr>
          </a:p>
        </p:txBody>
      </p:sp>
      <p:sp>
        <p:nvSpPr>
          <p:cNvPr id="3" name="Text 1"/>
          <p:cNvSpPr/>
          <p:nvPr/>
        </p:nvSpPr>
        <p:spPr>
          <a:xfrm>
            <a:off x="502074" y="1041400"/>
            <a:ext cx="11477413" cy="1217507"/>
          </a:xfrm>
          <a:prstGeom prst="rect">
            <a:avLst/>
          </a:prstGeom>
          <a:noFill/>
        </p:spPr>
        <p:txBody>
          <a:bodyPr wrap="square" rtlCol="0" anchor="t"/>
          <a:lstStyle/>
          <a:p>
            <a:pPr>
              <a:lnSpc>
                <a:spcPct val="150000"/>
              </a:lnSpc>
              <a:buSzPct val="100000"/>
            </a:pPr>
            <a:r>
              <a:rPr lang="zh-CN" altLang="en-US" sz="1865" dirty="0">
                <a:solidFill>
                  <a:srgbClr val="404040"/>
                </a:solidFill>
                <a:cs typeface="+mn-ea"/>
                <a:sym typeface="+mn-lt"/>
              </a:rPr>
              <a:t>可使用介入</a:t>
            </a:r>
            <a:r>
              <a:rPr lang="en-US" altLang="zh-CN" sz="1865" dirty="0">
                <a:solidFill>
                  <a:srgbClr val="404040"/>
                </a:solidFill>
                <a:cs typeface="+mn-ea"/>
                <a:sym typeface="+mn-lt"/>
              </a:rPr>
              <a:t>ChatGPT</a:t>
            </a:r>
            <a:r>
              <a:rPr lang="zh-CN" altLang="en-US" sz="1865" dirty="0">
                <a:solidFill>
                  <a:srgbClr val="404040"/>
                </a:solidFill>
                <a:cs typeface="+mn-ea"/>
                <a:sym typeface="+mn-lt"/>
              </a:rPr>
              <a:t>接口的论文精读网站：</a:t>
            </a:r>
            <a:r>
              <a:rPr lang="en-US" altLang="zh-CN" sz="1865" b="1" dirty="0">
                <a:solidFill>
                  <a:srgbClr val="404040"/>
                </a:solidFill>
                <a:cs typeface="+mn-ea"/>
                <a:sym typeface="+mn-lt"/>
              </a:rPr>
              <a:t>AI Chat for scientific PDFs | SciSpace (typeset.io)</a:t>
            </a:r>
            <a:endParaRPr lang="en-US" altLang="zh-CN" sz="1865" b="1" dirty="0">
              <a:solidFill>
                <a:srgbClr val="404040"/>
              </a:solidFill>
              <a:cs typeface="+mn-ea"/>
              <a:sym typeface="+mn-lt"/>
            </a:endParaRPr>
          </a:p>
          <a:p>
            <a:pPr>
              <a:lnSpc>
                <a:spcPct val="150000"/>
              </a:lnSpc>
              <a:buSzPct val="100000"/>
            </a:pPr>
            <a:r>
              <a:rPr lang="zh-CN" altLang="en-US" sz="1865" dirty="0">
                <a:solidFill>
                  <a:srgbClr val="404040"/>
                </a:solidFill>
                <a:cs typeface="+mn-ea"/>
                <a:sym typeface="+mn-lt"/>
              </a:rPr>
              <a:t>网址：</a:t>
            </a:r>
            <a:r>
              <a:rPr lang="en-US" altLang="zh-CN" sz="1865" dirty="0">
                <a:solidFill>
                  <a:srgbClr val="404040"/>
                </a:solidFill>
                <a:cs typeface="+mn-ea"/>
                <a:sym typeface="+mn-lt"/>
                <a:hlinkClick r:id="rId1" action="ppaction://hlinkfile"/>
              </a:rPr>
              <a:t>https://typeset.io/</a:t>
            </a:r>
            <a:endParaRPr lang="zh-CN" altLang="en-US" sz="1865" dirty="0">
              <a:solidFill>
                <a:srgbClr val="404040"/>
              </a:solidFill>
              <a:cs typeface="+mn-ea"/>
              <a:sym typeface="+mn-lt"/>
            </a:endParaRPr>
          </a:p>
        </p:txBody>
      </p:sp>
      <p:pic>
        <p:nvPicPr>
          <p:cNvPr id="5" name="图片 4"/>
          <p:cNvPicPr>
            <a:picLocks noChangeAspect="1"/>
          </p:cNvPicPr>
          <p:nvPr>
            <p:custDataLst>
              <p:tags r:id="rId2"/>
            </p:custDataLst>
          </p:nvPr>
        </p:nvPicPr>
        <p:blipFill>
          <a:blip r:embed="rId3"/>
          <a:srcRect b="727"/>
          <a:stretch>
            <a:fillRect/>
          </a:stretch>
        </p:blipFill>
        <p:spPr>
          <a:xfrm>
            <a:off x="1836420" y="2022688"/>
            <a:ext cx="8779933" cy="45101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SciSpace：</a:t>
            </a:r>
            <a:r>
              <a:rPr lang="zh-CN" altLang="en-US" sz="2135" b="1" dirty="0">
                <a:solidFill>
                  <a:srgbClr val="9A0001"/>
                </a:solidFill>
                <a:cs typeface="+mn-ea"/>
                <a:sym typeface="+mn-lt"/>
              </a:rPr>
              <a:t>介入ChatGPT接口的论文精读网站</a:t>
            </a:r>
            <a:endParaRPr lang="zh-CN" altLang="en-US" sz="2135" b="1" dirty="0">
              <a:solidFill>
                <a:srgbClr val="9A0001"/>
              </a:solidFill>
              <a:cs typeface="+mn-ea"/>
              <a:sym typeface="+mn-lt"/>
            </a:endParaRPr>
          </a:p>
        </p:txBody>
      </p:sp>
      <p:sp>
        <p:nvSpPr>
          <p:cNvPr id="3" name="Text 1"/>
          <p:cNvSpPr/>
          <p:nvPr/>
        </p:nvSpPr>
        <p:spPr>
          <a:xfrm>
            <a:off x="502074" y="1041400"/>
            <a:ext cx="11477413" cy="621453"/>
          </a:xfrm>
          <a:prstGeom prst="rect">
            <a:avLst/>
          </a:prstGeom>
          <a:noFill/>
        </p:spPr>
        <p:txBody>
          <a:bodyPr wrap="square" rtlCol="0" anchor="t"/>
          <a:lstStyle/>
          <a:p>
            <a:pPr>
              <a:lnSpc>
                <a:spcPct val="150000"/>
              </a:lnSpc>
              <a:buSzPct val="100000"/>
            </a:pPr>
            <a:r>
              <a:rPr lang="zh-CN" altLang="en-US" sz="1865" dirty="0">
                <a:solidFill>
                  <a:srgbClr val="404040"/>
                </a:solidFill>
                <a:cs typeface="+mn-ea"/>
                <a:sym typeface="+mn-lt"/>
              </a:rPr>
              <a:t>可针对检索到的具体论文进行提问：这篇论文使用了什么理论模型？有么创新？</a:t>
            </a:r>
            <a:r>
              <a:rPr lang="en-US" altLang="zh-CN" sz="1865" dirty="0">
                <a:solidFill>
                  <a:srgbClr val="404040"/>
                </a:solidFill>
                <a:cs typeface="+mn-ea"/>
                <a:sym typeface="+mn-lt"/>
              </a:rPr>
              <a:t>......</a:t>
            </a:r>
            <a:endParaRPr lang="en-US" altLang="zh-CN" sz="1865" dirty="0">
              <a:solidFill>
                <a:srgbClr val="404040"/>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746760" y="2022687"/>
            <a:ext cx="5047827" cy="2812627"/>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654714" y="1570567"/>
            <a:ext cx="3227493" cy="5057140"/>
          </a:xfrm>
          <a:prstGeom prst="rect">
            <a:avLst/>
          </a:prstGeom>
        </p:spPr>
      </p:pic>
      <p:sp>
        <p:nvSpPr>
          <p:cNvPr id="8" name="右箭头 7"/>
          <p:cNvSpPr/>
          <p:nvPr/>
        </p:nvSpPr>
        <p:spPr>
          <a:xfrm>
            <a:off x="6037581" y="4318848"/>
            <a:ext cx="1296247" cy="344593"/>
          </a:xfrm>
          <a:prstGeom prst="rightArrow">
            <a:avLst>
              <a:gd name="adj1" fmla="val 50000"/>
              <a:gd name="adj2" fmla="val 146683"/>
            </a:avLst>
          </a:prstGeom>
          <a:solidFill>
            <a:srgbClr val="9A000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8" y="243841"/>
            <a:ext cx="9056793" cy="535940"/>
          </a:xfrm>
        </p:spPr>
        <p:txBody>
          <a:bodyPr/>
          <a:lstStyle/>
          <a:p>
            <a:r>
              <a:rPr dirty="0">
                <a:solidFill>
                  <a:srgbClr val="9A0002"/>
                </a:solidFill>
                <a:latin typeface="+mn-lt"/>
                <a:ea typeface="+mn-ea"/>
                <a:sym typeface="+mn-lt"/>
              </a:rPr>
              <a:t>此</a:t>
            </a:r>
            <a:r>
              <a:rPr lang="en-US" altLang="zh-CN" dirty="0">
                <a:solidFill>
                  <a:srgbClr val="9A0002"/>
                </a:solidFill>
                <a:latin typeface="+mn-lt"/>
                <a:ea typeface="+mn-ea"/>
                <a:sym typeface="+mn-lt"/>
              </a:rPr>
              <a:t>ppt</a:t>
            </a:r>
            <a:r>
              <a:rPr dirty="0">
                <a:solidFill>
                  <a:srgbClr val="9A0002"/>
                </a:solidFill>
                <a:latin typeface="+mn-lt"/>
                <a:ea typeface="+mn-ea"/>
                <a:sym typeface="+mn-lt"/>
              </a:rPr>
              <a:t>的生成说明</a:t>
            </a:r>
            <a:endParaRPr dirty="0">
              <a:solidFill>
                <a:srgbClr val="9A0002"/>
              </a:solidFill>
              <a:latin typeface="+mn-lt"/>
              <a:ea typeface="+mn-ea"/>
              <a:sym typeface="+mn-lt"/>
            </a:endParaRPr>
          </a:p>
        </p:txBody>
      </p:sp>
      <p:sp>
        <p:nvSpPr>
          <p:cNvPr id="13" name="文本占位符 12"/>
          <p:cNvSpPr>
            <a:spLocks noGrp="1"/>
          </p:cNvSpPr>
          <p:nvPr>
            <p:ph type="body" sz="quarter" idx="10"/>
          </p:nvPr>
        </p:nvSpPr>
        <p:spPr>
          <a:xfrm>
            <a:off x="443231" y="944880"/>
            <a:ext cx="11189335" cy="923925"/>
          </a:xfrm>
        </p:spPr>
        <p:txBody>
          <a:bodyPr anchor="t" anchorCtr="0">
            <a:normAutofit/>
          </a:bodyPr>
          <a:lstStyle/>
          <a:p>
            <a:r>
              <a:rPr>
                <a:latin typeface="+mn-lt"/>
                <a:ea typeface="+mn-ea"/>
                <a:sym typeface="+mn-lt"/>
              </a:rPr>
              <a:t>使用工具：</a:t>
            </a:r>
            <a:r>
              <a:rPr lang="en-US" altLang="zh-CN" b="0">
                <a:latin typeface="+mn-lt"/>
                <a:ea typeface="+mn-ea"/>
                <a:sym typeface="+mn-lt"/>
              </a:rPr>
              <a:t>MINDSHOW</a:t>
            </a:r>
            <a:r>
              <a:rPr sz="1600" b="0">
                <a:latin typeface="+mn-lt"/>
                <a:ea typeface="+mn-ea"/>
                <a:sym typeface="+mn-lt"/>
              </a:rPr>
              <a:t>（</a:t>
            </a:r>
            <a:r>
              <a:rPr lang="en-US" altLang="zh-CN" sz="1600" b="0">
                <a:latin typeface="+mn-lt"/>
                <a:ea typeface="+mn-ea"/>
                <a:sym typeface="+mn-lt"/>
              </a:rPr>
              <a:t>一款基于AI</a:t>
            </a:r>
            <a:r>
              <a:rPr sz="1600" b="0">
                <a:latin typeface="+mn-lt"/>
                <a:ea typeface="+mn-ea"/>
                <a:sym typeface="+mn-lt"/>
              </a:rPr>
              <a:t>技术</a:t>
            </a:r>
            <a:r>
              <a:rPr lang="en-US" altLang="zh-CN" sz="1600" b="0">
                <a:latin typeface="+mn-lt"/>
                <a:ea typeface="+mn-ea"/>
                <a:sym typeface="+mn-lt"/>
              </a:rPr>
              <a:t>的PPT生成工具</a:t>
            </a:r>
            <a:r>
              <a:rPr sz="1600" b="0">
                <a:latin typeface="+mn-lt"/>
                <a:ea typeface="+mn-ea"/>
                <a:sym typeface="+mn-lt"/>
              </a:rPr>
              <a:t>）</a:t>
            </a:r>
            <a:endParaRPr b="0">
              <a:latin typeface="+mn-lt"/>
              <a:ea typeface="+mn-ea"/>
              <a:sym typeface="+mn-lt"/>
            </a:endParaRPr>
          </a:p>
          <a:p>
            <a:r>
              <a:rPr>
                <a:latin typeface="+mn-lt"/>
                <a:ea typeface="+mn-ea"/>
                <a:sym typeface="+mn-lt"/>
              </a:rPr>
              <a:t>工具网址：</a:t>
            </a:r>
            <a:r>
              <a:rPr b="0">
                <a:latin typeface="+mn-lt"/>
                <a:ea typeface="+mn-ea"/>
                <a:sym typeface="+mn-lt"/>
                <a:hlinkClick r:id="rId1" action="ppaction://hlinkfile"/>
              </a:rPr>
              <a:t>https://www.mindshow.fun/#/home</a:t>
            </a:r>
            <a:endParaRPr u="sng">
              <a:solidFill>
                <a:schemeClr val="tx1"/>
              </a:solidFill>
              <a:latin typeface="+mn-lt"/>
              <a:ea typeface="+mn-ea"/>
              <a:sym typeface="+mn-lt"/>
              <a:hlinkClick r:id="rId1" action="ppaction://hlinkfile"/>
            </a:endParaRPr>
          </a:p>
          <a:p>
            <a:pPr marL="0" indent="0">
              <a:buNone/>
            </a:pPr>
            <a:endParaRPr>
              <a:latin typeface="+mn-lt"/>
              <a:ea typeface="+mn-ea"/>
              <a:sym typeface="+mn-lt"/>
            </a:endParaRPr>
          </a:p>
        </p:txBody>
      </p:sp>
      <p:grpSp>
        <p:nvGrpSpPr>
          <p:cNvPr id="5" name="组合 4"/>
          <p:cNvGrpSpPr/>
          <p:nvPr/>
        </p:nvGrpSpPr>
        <p:grpSpPr>
          <a:xfrm>
            <a:off x="443653" y="4187614"/>
            <a:ext cx="10337800" cy="2161540"/>
            <a:chOff x="524" y="2207"/>
            <a:chExt cx="12210" cy="2553"/>
          </a:xfrm>
        </p:grpSpPr>
        <p:grpSp>
          <p:nvGrpSpPr>
            <p:cNvPr id="15" name="组合 14"/>
            <p:cNvGrpSpPr/>
            <p:nvPr/>
          </p:nvGrpSpPr>
          <p:grpSpPr>
            <a:xfrm>
              <a:off x="1665" y="2940"/>
              <a:ext cx="11069" cy="1820"/>
              <a:chOff x="2553" y="4653"/>
              <a:chExt cx="14759" cy="2426"/>
            </a:xfrm>
          </p:grpSpPr>
          <p:grpSp>
            <p:nvGrpSpPr>
              <p:cNvPr id="12" name="组合 11"/>
              <p:cNvGrpSpPr/>
              <p:nvPr/>
            </p:nvGrpSpPr>
            <p:grpSpPr>
              <a:xfrm>
                <a:off x="2553" y="4653"/>
                <a:ext cx="1855" cy="2426"/>
                <a:chOff x="2553" y="3378"/>
                <a:chExt cx="1855" cy="2426"/>
              </a:xfrm>
            </p:grpSpPr>
            <p:cxnSp>
              <p:nvCxnSpPr>
                <p:cNvPr id="38" name="直接连接符 37"/>
                <p:cNvCxnSpPr/>
                <p:nvPr/>
              </p:nvCxnSpPr>
              <p:spPr>
                <a:xfrm>
                  <a:off x="4408" y="3734"/>
                  <a:ext cx="0" cy="17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553" y="3378"/>
                  <a:ext cx="1134" cy="2427"/>
                </a:xfrm>
                <a:prstGeom prst="rect">
                  <a:avLst/>
                </a:prstGeom>
                <a:solidFill>
                  <a:srgbClr val="9A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cs typeface="+mn-ea"/>
                      <a:sym typeface="+mn-lt"/>
                    </a:rPr>
                    <a:t>实现步骤</a:t>
                  </a:r>
                  <a:endParaRPr lang="zh-CN" altLang="en-US" sz="2200" dirty="0">
                    <a:cs typeface="+mn-ea"/>
                    <a:sym typeface="+mn-lt"/>
                  </a:endParaRPr>
                </a:p>
              </p:txBody>
            </p:sp>
          </p:grpSp>
          <p:grpSp>
            <p:nvGrpSpPr>
              <p:cNvPr id="4" name="组合 3"/>
              <p:cNvGrpSpPr/>
              <p:nvPr/>
            </p:nvGrpSpPr>
            <p:grpSpPr>
              <a:xfrm>
                <a:off x="4554" y="4653"/>
                <a:ext cx="12758" cy="2188"/>
                <a:chOff x="673100" y="3218500"/>
                <a:chExt cx="10845800" cy="1860216"/>
              </a:xfrm>
            </p:grpSpPr>
            <p:sp>
              <p:nvSpPr>
                <p:cNvPr id="17" name="îŝḷiḋè"/>
                <p:cNvSpPr/>
                <p:nvPr/>
              </p:nvSpPr>
              <p:spPr>
                <a:xfrm>
                  <a:off x="2604189" y="3218500"/>
                  <a:ext cx="1504475" cy="1104045"/>
                </a:xfrm>
                <a:prstGeom prst="arc">
                  <a:avLst>
                    <a:gd name="adj1" fmla="val 12677880"/>
                    <a:gd name="adj2" fmla="val 19751058"/>
                  </a:avLst>
                </a:prstGeom>
                <a:ln w="158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25000" lnSpcReduction="20000"/>
                </a:bodyPr>
                <a:lstStyle/>
                <a:p>
                  <a:pPr algn="ctr"/>
                  <a:endParaRPr lang="en-US">
                    <a:cs typeface="+mn-ea"/>
                    <a:sym typeface="+mn-lt"/>
                  </a:endParaRPr>
                </a:p>
              </p:txBody>
            </p:sp>
            <p:sp>
              <p:nvSpPr>
                <p:cNvPr id="18" name="ís1iḓê"/>
                <p:cNvSpPr/>
                <p:nvPr/>
              </p:nvSpPr>
              <p:spPr>
                <a:xfrm flipV="1">
                  <a:off x="5343761" y="3218500"/>
                  <a:ext cx="1504475" cy="1104045"/>
                </a:xfrm>
                <a:prstGeom prst="arc">
                  <a:avLst>
                    <a:gd name="adj1" fmla="val 12677880"/>
                    <a:gd name="adj2" fmla="val 19751058"/>
                  </a:avLst>
                </a:prstGeom>
                <a:ln w="158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25000" lnSpcReduction="20000"/>
                </a:bodyPr>
                <a:lstStyle/>
                <a:p>
                  <a:pPr algn="ctr"/>
                  <a:endParaRPr lang="en-US">
                    <a:cs typeface="+mn-ea"/>
                    <a:sym typeface="+mn-lt"/>
                  </a:endParaRPr>
                </a:p>
              </p:txBody>
            </p:sp>
            <p:grpSp>
              <p:nvGrpSpPr>
                <p:cNvPr id="19" name="ïSľídê"/>
                <p:cNvGrpSpPr/>
                <p:nvPr/>
              </p:nvGrpSpPr>
              <p:grpSpPr>
                <a:xfrm>
                  <a:off x="1446982" y="3218501"/>
                  <a:ext cx="1079317" cy="1104045"/>
                  <a:chOff x="1981727" y="2582722"/>
                  <a:chExt cx="1421698" cy="1421698"/>
                </a:xfrm>
              </p:grpSpPr>
              <p:sp>
                <p:nvSpPr>
                  <p:cNvPr id="20" name="iṥľïḑê"/>
                  <p:cNvSpPr/>
                  <p:nvPr/>
                </p:nvSpPr>
                <p:spPr>
                  <a:xfrm>
                    <a:off x="1981727" y="2582722"/>
                    <a:ext cx="1421698" cy="1421698"/>
                  </a:xfrm>
                  <a:prstGeom prst="ellipse">
                    <a:avLst/>
                  </a:prstGeom>
                  <a:noFill/>
                  <a:ln>
                    <a:solidFill>
                      <a:srgbClr val="9A0001"/>
                    </a:solidFill>
                  </a:ln>
                  <a:effectLst>
                    <a:outerShdw blurRad="1168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cs typeface="+mn-ea"/>
                      <a:sym typeface="+mn-lt"/>
                    </a:endParaRPr>
                  </a:p>
                </p:txBody>
              </p:sp>
              <p:sp>
                <p:nvSpPr>
                  <p:cNvPr id="21" name="ïŝľïḋê"/>
                  <p:cNvSpPr/>
                  <p:nvPr/>
                </p:nvSpPr>
                <p:spPr bwMode="auto">
                  <a:xfrm>
                    <a:off x="2440366" y="3047944"/>
                    <a:ext cx="504420" cy="491254"/>
                  </a:xfrm>
                  <a:custGeom>
                    <a:avLst/>
                    <a:gdLst>
                      <a:gd name="connsiteX0" fmla="*/ 254856 w 607258"/>
                      <a:gd name="connsiteY0" fmla="*/ 462909 h 591409"/>
                      <a:gd name="connsiteX1" fmla="*/ 281230 w 607258"/>
                      <a:gd name="connsiteY1" fmla="*/ 545836 h 591409"/>
                      <a:gd name="connsiteX2" fmla="*/ 284784 w 607258"/>
                      <a:gd name="connsiteY2" fmla="*/ 557043 h 591409"/>
                      <a:gd name="connsiteX3" fmla="*/ 296568 w 607258"/>
                      <a:gd name="connsiteY3" fmla="*/ 523797 h 591409"/>
                      <a:gd name="connsiteX4" fmla="*/ 303676 w 607258"/>
                      <a:gd name="connsiteY4" fmla="*/ 484388 h 591409"/>
                      <a:gd name="connsiteX5" fmla="*/ 303769 w 607258"/>
                      <a:gd name="connsiteY5" fmla="*/ 484388 h 591409"/>
                      <a:gd name="connsiteX6" fmla="*/ 303863 w 607258"/>
                      <a:gd name="connsiteY6" fmla="*/ 484388 h 591409"/>
                      <a:gd name="connsiteX7" fmla="*/ 304050 w 607258"/>
                      <a:gd name="connsiteY7" fmla="*/ 484388 h 591409"/>
                      <a:gd name="connsiteX8" fmla="*/ 304144 w 607258"/>
                      <a:gd name="connsiteY8" fmla="*/ 484388 h 591409"/>
                      <a:gd name="connsiteX9" fmla="*/ 311252 w 607258"/>
                      <a:gd name="connsiteY9" fmla="*/ 523797 h 591409"/>
                      <a:gd name="connsiteX10" fmla="*/ 322942 w 607258"/>
                      <a:gd name="connsiteY10" fmla="*/ 557043 h 591409"/>
                      <a:gd name="connsiteX11" fmla="*/ 326590 w 607258"/>
                      <a:gd name="connsiteY11" fmla="*/ 545836 h 591409"/>
                      <a:gd name="connsiteX12" fmla="*/ 352870 w 607258"/>
                      <a:gd name="connsiteY12" fmla="*/ 462909 h 591409"/>
                      <a:gd name="connsiteX13" fmla="*/ 407395 w 607258"/>
                      <a:gd name="connsiteY13" fmla="*/ 489244 h 591409"/>
                      <a:gd name="connsiteX14" fmla="*/ 423014 w 607258"/>
                      <a:gd name="connsiteY14" fmla="*/ 497556 h 591409"/>
                      <a:gd name="connsiteX15" fmla="*/ 449575 w 607258"/>
                      <a:gd name="connsiteY15" fmla="*/ 483454 h 591409"/>
                      <a:gd name="connsiteX16" fmla="*/ 471647 w 607258"/>
                      <a:gd name="connsiteY16" fmla="*/ 553214 h 591409"/>
                      <a:gd name="connsiteX17" fmla="*/ 474640 w 607258"/>
                      <a:gd name="connsiteY17" fmla="*/ 562646 h 591409"/>
                      <a:gd name="connsiteX18" fmla="*/ 484460 w 607258"/>
                      <a:gd name="connsiteY18" fmla="*/ 534630 h 591409"/>
                      <a:gd name="connsiteX19" fmla="*/ 490446 w 607258"/>
                      <a:gd name="connsiteY19" fmla="*/ 501571 h 591409"/>
                      <a:gd name="connsiteX20" fmla="*/ 490539 w 607258"/>
                      <a:gd name="connsiteY20" fmla="*/ 501571 h 591409"/>
                      <a:gd name="connsiteX21" fmla="*/ 490726 w 607258"/>
                      <a:gd name="connsiteY21" fmla="*/ 501571 h 591409"/>
                      <a:gd name="connsiteX22" fmla="*/ 490820 w 607258"/>
                      <a:gd name="connsiteY22" fmla="*/ 501571 h 591409"/>
                      <a:gd name="connsiteX23" fmla="*/ 490913 w 607258"/>
                      <a:gd name="connsiteY23" fmla="*/ 501571 h 591409"/>
                      <a:gd name="connsiteX24" fmla="*/ 496899 w 607258"/>
                      <a:gd name="connsiteY24" fmla="*/ 534630 h 591409"/>
                      <a:gd name="connsiteX25" fmla="*/ 506813 w 607258"/>
                      <a:gd name="connsiteY25" fmla="*/ 562646 h 591409"/>
                      <a:gd name="connsiteX26" fmla="*/ 509805 w 607258"/>
                      <a:gd name="connsiteY26" fmla="*/ 553214 h 591409"/>
                      <a:gd name="connsiteX27" fmla="*/ 531877 w 607258"/>
                      <a:gd name="connsiteY27" fmla="*/ 483454 h 591409"/>
                      <a:gd name="connsiteX28" fmla="*/ 577611 w 607258"/>
                      <a:gd name="connsiteY28" fmla="*/ 505493 h 591409"/>
                      <a:gd name="connsiteX29" fmla="*/ 607258 w 607258"/>
                      <a:gd name="connsiteY29" fmla="*/ 591409 h 591409"/>
                      <a:gd name="connsiteX30" fmla="*/ 490352 w 607258"/>
                      <a:gd name="connsiteY30" fmla="*/ 591409 h 591409"/>
                      <a:gd name="connsiteX31" fmla="*/ 484366 w 607258"/>
                      <a:gd name="connsiteY31" fmla="*/ 591409 h 591409"/>
                      <a:gd name="connsiteX32" fmla="*/ 442935 w 607258"/>
                      <a:gd name="connsiteY32" fmla="*/ 591409 h 591409"/>
                      <a:gd name="connsiteX33" fmla="*/ 373072 w 607258"/>
                      <a:gd name="connsiteY33" fmla="*/ 591409 h 591409"/>
                      <a:gd name="connsiteX34" fmla="*/ 303769 w 607258"/>
                      <a:gd name="connsiteY34" fmla="*/ 591409 h 591409"/>
                      <a:gd name="connsiteX35" fmla="*/ 296568 w 607258"/>
                      <a:gd name="connsiteY35" fmla="*/ 591409 h 591409"/>
                      <a:gd name="connsiteX36" fmla="*/ 234093 w 607258"/>
                      <a:gd name="connsiteY36" fmla="*/ 591409 h 591409"/>
                      <a:gd name="connsiteX37" fmla="*/ 164230 w 607258"/>
                      <a:gd name="connsiteY37" fmla="*/ 591409 h 591409"/>
                      <a:gd name="connsiteX38" fmla="*/ 117093 w 607258"/>
                      <a:gd name="connsiteY38" fmla="*/ 591409 h 591409"/>
                      <a:gd name="connsiteX39" fmla="*/ 111108 w 607258"/>
                      <a:gd name="connsiteY39" fmla="*/ 591409 h 591409"/>
                      <a:gd name="connsiteX40" fmla="*/ 0 w 607258"/>
                      <a:gd name="connsiteY40" fmla="*/ 591409 h 591409"/>
                      <a:gd name="connsiteX41" fmla="*/ 30208 w 607258"/>
                      <a:gd name="connsiteY41" fmla="*/ 505493 h 591409"/>
                      <a:gd name="connsiteX42" fmla="*/ 75942 w 607258"/>
                      <a:gd name="connsiteY42" fmla="*/ 483454 h 591409"/>
                      <a:gd name="connsiteX43" fmla="*/ 98014 w 607258"/>
                      <a:gd name="connsiteY43" fmla="*/ 553214 h 591409"/>
                      <a:gd name="connsiteX44" fmla="*/ 101007 w 607258"/>
                      <a:gd name="connsiteY44" fmla="*/ 562646 h 591409"/>
                      <a:gd name="connsiteX45" fmla="*/ 110827 w 607258"/>
                      <a:gd name="connsiteY45" fmla="*/ 534630 h 591409"/>
                      <a:gd name="connsiteX46" fmla="*/ 116813 w 607258"/>
                      <a:gd name="connsiteY46" fmla="*/ 501571 h 591409"/>
                      <a:gd name="connsiteX47" fmla="*/ 117000 w 607258"/>
                      <a:gd name="connsiteY47" fmla="*/ 501571 h 591409"/>
                      <a:gd name="connsiteX48" fmla="*/ 117093 w 607258"/>
                      <a:gd name="connsiteY48" fmla="*/ 501571 h 591409"/>
                      <a:gd name="connsiteX49" fmla="*/ 117187 w 607258"/>
                      <a:gd name="connsiteY49" fmla="*/ 501571 h 591409"/>
                      <a:gd name="connsiteX50" fmla="*/ 117374 w 607258"/>
                      <a:gd name="connsiteY50" fmla="*/ 501571 h 591409"/>
                      <a:gd name="connsiteX51" fmla="*/ 123360 w 607258"/>
                      <a:gd name="connsiteY51" fmla="*/ 534630 h 591409"/>
                      <a:gd name="connsiteX52" fmla="*/ 133180 w 607258"/>
                      <a:gd name="connsiteY52" fmla="*/ 562646 h 591409"/>
                      <a:gd name="connsiteX53" fmla="*/ 136172 w 607258"/>
                      <a:gd name="connsiteY53" fmla="*/ 553214 h 591409"/>
                      <a:gd name="connsiteX54" fmla="*/ 158244 w 607258"/>
                      <a:gd name="connsiteY54" fmla="*/ 483454 h 591409"/>
                      <a:gd name="connsiteX55" fmla="*/ 184806 w 607258"/>
                      <a:gd name="connsiteY55" fmla="*/ 497556 h 591409"/>
                      <a:gd name="connsiteX56" fmla="*/ 200424 w 607258"/>
                      <a:gd name="connsiteY56" fmla="*/ 489244 h 591409"/>
                      <a:gd name="connsiteX57" fmla="*/ 254856 w 607258"/>
                      <a:gd name="connsiteY57" fmla="*/ 462909 h 591409"/>
                      <a:gd name="connsiteX58" fmla="*/ 486780 w 607258"/>
                      <a:gd name="connsiteY58" fmla="*/ 322405 h 591409"/>
                      <a:gd name="connsiteX59" fmla="*/ 516615 w 607258"/>
                      <a:gd name="connsiteY59" fmla="*/ 328662 h 591409"/>
                      <a:gd name="connsiteX60" fmla="*/ 531112 w 607258"/>
                      <a:gd name="connsiteY60" fmla="*/ 342111 h 591409"/>
                      <a:gd name="connsiteX61" fmla="*/ 547012 w 607258"/>
                      <a:gd name="connsiteY61" fmla="*/ 392546 h 591409"/>
                      <a:gd name="connsiteX62" fmla="*/ 544954 w 607258"/>
                      <a:gd name="connsiteY62" fmla="*/ 400297 h 591409"/>
                      <a:gd name="connsiteX63" fmla="*/ 550004 w 607258"/>
                      <a:gd name="connsiteY63" fmla="*/ 421405 h 591409"/>
                      <a:gd name="connsiteX64" fmla="*/ 539810 w 607258"/>
                      <a:gd name="connsiteY64" fmla="*/ 439244 h 591409"/>
                      <a:gd name="connsiteX65" fmla="*/ 503802 w 607258"/>
                      <a:gd name="connsiteY65" fmla="*/ 483700 h 591409"/>
                      <a:gd name="connsiteX66" fmla="*/ 477334 w 607258"/>
                      <a:gd name="connsiteY66" fmla="*/ 483700 h 591409"/>
                      <a:gd name="connsiteX67" fmla="*/ 441419 w 607258"/>
                      <a:gd name="connsiteY67" fmla="*/ 439244 h 591409"/>
                      <a:gd name="connsiteX68" fmla="*/ 431225 w 607258"/>
                      <a:gd name="connsiteY68" fmla="*/ 421405 h 591409"/>
                      <a:gd name="connsiteX69" fmla="*/ 436275 w 607258"/>
                      <a:gd name="connsiteY69" fmla="*/ 400297 h 591409"/>
                      <a:gd name="connsiteX70" fmla="*/ 434217 w 607258"/>
                      <a:gd name="connsiteY70" fmla="*/ 392546 h 591409"/>
                      <a:gd name="connsiteX71" fmla="*/ 434030 w 607258"/>
                      <a:gd name="connsiteY71" fmla="*/ 367795 h 591409"/>
                      <a:gd name="connsiteX72" fmla="*/ 448527 w 607258"/>
                      <a:gd name="connsiteY72" fmla="*/ 342392 h 591409"/>
                      <a:gd name="connsiteX73" fmla="*/ 461995 w 607258"/>
                      <a:gd name="connsiteY73" fmla="*/ 331277 h 591409"/>
                      <a:gd name="connsiteX74" fmla="*/ 475089 w 607258"/>
                      <a:gd name="connsiteY74" fmla="*/ 324553 h 591409"/>
                      <a:gd name="connsiteX75" fmla="*/ 486780 w 607258"/>
                      <a:gd name="connsiteY75" fmla="*/ 322405 h 591409"/>
                      <a:gd name="connsiteX76" fmla="*/ 113711 w 607258"/>
                      <a:gd name="connsiteY76" fmla="*/ 322405 h 591409"/>
                      <a:gd name="connsiteX77" fmla="*/ 143552 w 607258"/>
                      <a:gd name="connsiteY77" fmla="*/ 328662 h 591409"/>
                      <a:gd name="connsiteX78" fmla="*/ 157958 w 607258"/>
                      <a:gd name="connsiteY78" fmla="*/ 342111 h 591409"/>
                      <a:gd name="connsiteX79" fmla="*/ 173954 w 607258"/>
                      <a:gd name="connsiteY79" fmla="*/ 392546 h 591409"/>
                      <a:gd name="connsiteX80" fmla="*/ 171802 w 607258"/>
                      <a:gd name="connsiteY80" fmla="*/ 400297 h 591409"/>
                      <a:gd name="connsiteX81" fmla="*/ 176947 w 607258"/>
                      <a:gd name="connsiteY81" fmla="*/ 421405 h 591409"/>
                      <a:gd name="connsiteX82" fmla="*/ 166751 w 607258"/>
                      <a:gd name="connsiteY82" fmla="*/ 439244 h 591409"/>
                      <a:gd name="connsiteX83" fmla="*/ 130643 w 607258"/>
                      <a:gd name="connsiteY83" fmla="*/ 483700 h 591409"/>
                      <a:gd name="connsiteX84" fmla="*/ 104264 w 607258"/>
                      <a:gd name="connsiteY84" fmla="*/ 483700 h 591409"/>
                      <a:gd name="connsiteX85" fmla="*/ 68343 w 607258"/>
                      <a:gd name="connsiteY85" fmla="*/ 439244 h 591409"/>
                      <a:gd name="connsiteX86" fmla="*/ 58053 w 607258"/>
                      <a:gd name="connsiteY86" fmla="*/ 421592 h 591409"/>
                      <a:gd name="connsiteX87" fmla="*/ 63198 w 607258"/>
                      <a:gd name="connsiteY87" fmla="*/ 400391 h 591409"/>
                      <a:gd name="connsiteX88" fmla="*/ 61046 w 607258"/>
                      <a:gd name="connsiteY88" fmla="*/ 392639 h 591409"/>
                      <a:gd name="connsiteX89" fmla="*/ 60953 w 607258"/>
                      <a:gd name="connsiteY89" fmla="*/ 367889 h 591409"/>
                      <a:gd name="connsiteX90" fmla="*/ 75452 w 607258"/>
                      <a:gd name="connsiteY90" fmla="*/ 342485 h 591409"/>
                      <a:gd name="connsiteX91" fmla="*/ 88922 w 607258"/>
                      <a:gd name="connsiteY91" fmla="*/ 331371 h 591409"/>
                      <a:gd name="connsiteX92" fmla="*/ 101831 w 607258"/>
                      <a:gd name="connsiteY92" fmla="*/ 324646 h 591409"/>
                      <a:gd name="connsiteX93" fmla="*/ 113711 w 607258"/>
                      <a:gd name="connsiteY93" fmla="*/ 322405 h 591409"/>
                      <a:gd name="connsiteX94" fmla="*/ 299632 w 607258"/>
                      <a:gd name="connsiteY94" fmla="*/ 270867 h 591409"/>
                      <a:gd name="connsiteX95" fmla="*/ 335085 w 607258"/>
                      <a:gd name="connsiteY95" fmla="*/ 278338 h 591409"/>
                      <a:gd name="connsiteX96" fmla="*/ 352298 w 607258"/>
                      <a:gd name="connsiteY96" fmla="*/ 294401 h 591409"/>
                      <a:gd name="connsiteX97" fmla="*/ 371194 w 607258"/>
                      <a:gd name="connsiteY97" fmla="*/ 354447 h 591409"/>
                      <a:gd name="connsiteX98" fmla="*/ 368761 w 607258"/>
                      <a:gd name="connsiteY98" fmla="*/ 363693 h 591409"/>
                      <a:gd name="connsiteX99" fmla="*/ 374842 w 607258"/>
                      <a:gd name="connsiteY99" fmla="*/ 388813 h 591409"/>
                      <a:gd name="connsiteX100" fmla="*/ 362588 w 607258"/>
                      <a:gd name="connsiteY100" fmla="*/ 410105 h 591409"/>
                      <a:gd name="connsiteX101" fmla="*/ 319744 w 607258"/>
                      <a:gd name="connsiteY101" fmla="*/ 463055 h 591409"/>
                      <a:gd name="connsiteX102" fmla="*/ 288313 w 607258"/>
                      <a:gd name="connsiteY102" fmla="*/ 463148 h 591409"/>
                      <a:gd name="connsiteX103" fmla="*/ 245469 w 607258"/>
                      <a:gd name="connsiteY103" fmla="*/ 410199 h 591409"/>
                      <a:gd name="connsiteX104" fmla="*/ 233308 w 607258"/>
                      <a:gd name="connsiteY104" fmla="*/ 388907 h 591409"/>
                      <a:gd name="connsiteX105" fmla="*/ 239482 w 607258"/>
                      <a:gd name="connsiteY105" fmla="*/ 363786 h 591409"/>
                      <a:gd name="connsiteX106" fmla="*/ 237050 w 607258"/>
                      <a:gd name="connsiteY106" fmla="*/ 354541 h 591409"/>
                      <a:gd name="connsiteX107" fmla="*/ 236863 w 607258"/>
                      <a:gd name="connsiteY107" fmla="*/ 325031 h 591409"/>
                      <a:gd name="connsiteX108" fmla="*/ 254075 w 607258"/>
                      <a:gd name="connsiteY108" fmla="*/ 294774 h 591409"/>
                      <a:gd name="connsiteX109" fmla="*/ 270071 w 607258"/>
                      <a:gd name="connsiteY109" fmla="*/ 281607 h 591409"/>
                      <a:gd name="connsiteX110" fmla="*/ 285506 w 607258"/>
                      <a:gd name="connsiteY110" fmla="*/ 273669 h 591409"/>
                      <a:gd name="connsiteX111" fmla="*/ 299632 w 607258"/>
                      <a:gd name="connsiteY111" fmla="*/ 270867 h 591409"/>
                      <a:gd name="connsiteX112" fmla="*/ 246074 w 607258"/>
                      <a:gd name="connsiteY112" fmla="*/ 135486 h 591409"/>
                      <a:gd name="connsiteX113" fmla="*/ 242708 w 607258"/>
                      <a:gd name="connsiteY113" fmla="*/ 171715 h 591409"/>
                      <a:gd name="connsiteX114" fmla="*/ 246168 w 607258"/>
                      <a:gd name="connsiteY114" fmla="*/ 207944 h 591409"/>
                      <a:gd name="connsiteX115" fmla="*/ 291334 w 607258"/>
                      <a:gd name="connsiteY115" fmla="*/ 207944 h 591409"/>
                      <a:gd name="connsiteX116" fmla="*/ 291334 w 607258"/>
                      <a:gd name="connsiteY116" fmla="*/ 135486 h 591409"/>
                      <a:gd name="connsiteX117" fmla="*/ 388399 w 607258"/>
                      <a:gd name="connsiteY117" fmla="*/ 135299 h 591409"/>
                      <a:gd name="connsiteX118" fmla="*/ 391391 w 607258"/>
                      <a:gd name="connsiteY118" fmla="*/ 171528 h 591409"/>
                      <a:gd name="connsiteX119" fmla="*/ 388399 w 607258"/>
                      <a:gd name="connsiteY119" fmla="*/ 207757 h 591409"/>
                      <a:gd name="connsiteX120" fmla="*/ 426926 w 607258"/>
                      <a:gd name="connsiteY120" fmla="*/ 207757 h 591409"/>
                      <a:gd name="connsiteX121" fmla="*/ 432162 w 607258"/>
                      <a:gd name="connsiteY121" fmla="*/ 171528 h 591409"/>
                      <a:gd name="connsiteX122" fmla="*/ 426926 w 607258"/>
                      <a:gd name="connsiteY122" fmla="*/ 135299 h 591409"/>
                      <a:gd name="connsiteX123" fmla="*/ 316956 w 607258"/>
                      <a:gd name="connsiteY123" fmla="*/ 135299 h 591409"/>
                      <a:gd name="connsiteX124" fmla="*/ 316956 w 607258"/>
                      <a:gd name="connsiteY124" fmla="*/ 207757 h 591409"/>
                      <a:gd name="connsiteX125" fmla="*/ 362216 w 607258"/>
                      <a:gd name="connsiteY125" fmla="*/ 207757 h 591409"/>
                      <a:gd name="connsiteX126" fmla="*/ 365582 w 607258"/>
                      <a:gd name="connsiteY126" fmla="*/ 171528 h 591409"/>
                      <a:gd name="connsiteX127" fmla="*/ 362122 w 607258"/>
                      <a:gd name="connsiteY127" fmla="*/ 135299 h 591409"/>
                      <a:gd name="connsiteX128" fmla="*/ 181177 w 607258"/>
                      <a:gd name="connsiteY128" fmla="*/ 135299 h 591409"/>
                      <a:gd name="connsiteX129" fmla="*/ 175940 w 607258"/>
                      <a:gd name="connsiteY129" fmla="*/ 171528 h 591409"/>
                      <a:gd name="connsiteX130" fmla="*/ 181177 w 607258"/>
                      <a:gd name="connsiteY130" fmla="*/ 207757 h 591409"/>
                      <a:gd name="connsiteX131" fmla="*/ 219704 w 607258"/>
                      <a:gd name="connsiteY131" fmla="*/ 207757 h 591409"/>
                      <a:gd name="connsiteX132" fmla="*/ 216712 w 607258"/>
                      <a:gd name="connsiteY132" fmla="*/ 171528 h 591409"/>
                      <a:gd name="connsiteX133" fmla="*/ 219704 w 607258"/>
                      <a:gd name="connsiteY133" fmla="*/ 135299 h 591409"/>
                      <a:gd name="connsiteX134" fmla="*/ 253368 w 607258"/>
                      <a:gd name="connsiteY134" fmla="*/ 54157 h 591409"/>
                      <a:gd name="connsiteX135" fmla="*/ 192024 w 607258"/>
                      <a:gd name="connsiteY135" fmla="*/ 109715 h 591409"/>
                      <a:gd name="connsiteX136" fmla="*/ 225876 w 607258"/>
                      <a:gd name="connsiteY136" fmla="*/ 109715 h 591409"/>
                      <a:gd name="connsiteX137" fmla="*/ 253368 w 607258"/>
                      <a:gd name="connsiteY137" fmla="*/ 54157 h 591409"/>
                      <a:gd name="connsiteX138" fmla="*/ 354922 w 607258"/>
                      <a:gd name="connsiteY138" fmla="*/ 54064 h 591409"/>
                      <a:gd name="connsiteX139" fmla="*/ 382414 w 607258"/>
                      <a:gd name="connsiteY139" fmla="*/ 109528 h 591409"/>
                      <a:gd name="connsiteX140" fmla="*/ 416266 w 607258"/>
                      <a:gd name="connsiteY140" fmla="*/ 109528 h 591409"/>
                      <a:gd name="connsiteX141" fmla="*/ 354922 w 607258"/>
                      <a:gd name="connsiteY141" fmla="*/ 54064 h 591409"/>
                      <a:gd name="connsiteX142" fmla="*/ 316956 w 607258"/>
                      <a:gd name="connsiteY142" fmla="*/ 49301 h 591409"/>
                      <a:gd name="connsiteX143" fmla="*/ 316956 w 607258"/>
                      <a:gd name="connsiteY143" fmla="*/ 109715 h 591409"/>
                      <a:gd name="connsiteX144" fmla="*/ 355109 w 607258"/>
                      <a:gd name="connsiteY144" fmla="*/ 109715 h 591409"/>
                      <a:gd name="connsiteX145" fmla="*/ 316956 w 607258"/>
                      <a:gd name="connsiteY145" fmla="*/ 49301 h 591409"/>
                      <a:gd name="connsiteX146" fmla="*/ 291334 w 607258"/>
                      <a:gd name="connsiteY146" fmla="*/ 49021 h 591409"/>
                      <a:gd name="connsiteX147" fmla="*/ 252994 w 607258"/>
                      <a:gd name="connsiteY147" fmla="*/ 109528 h 591409"/>
                      <a:gd name="connsiteX148" fmla="*/ 291334 w 607258"/>
                      <a:gd name="connsiteY148" fmla="*/ 109528 h 591409"/>
                      <a:gd name="connsiteX149" fmla="*/ 304145 w 607258"/>
                      <a:gd name="connsiteY149" fmla="*/ 0 h 591409"/>
                      <a:gd name="connsiteX150" fmla="*/ 476113 w 607258"/>
                      <a:gd name="connsiteY150" fmla="*/ 171715 h 591409"/>
                      <a:gd name="connsiteX151" fmla="*/ 396628 w 607258"/>
                      <a:gd name="connsiteY151" fmla="*/ 316258 h 591409"/>
                      <a:gd name="connsiteX152" fmla="*/ 384565 w 607258"/>
                      <a:gd name="connsiteY152" fmla="*/ 287219 h 591409"/>
                      <a:gd name="connsiteX153" fmla="*/ 374933 w 607258"/>
                      <a:gd name="connsiteY153" fmla="*/ 277975 h 591409"/>
                      <a:gd name="connsiteX154" fmla="*/ 416078 w 607258"/>
                      <a:gd name="connsiteY154" fmla="*/ 233529 h 591409"/>
                      <a:gd name="connsiteX155" fmla="*/ 382321 w 607258"/>
                      <a:gd name="connsiteY155" fmla="*/ 233529 h 591409"/>
                      <a:gd name="connsiteX156" fmla="*/ 365956 w 607258"/>
                      <a:gd name="connsiteY156" fmla="*/ 271625 h 591409"/>
                      <a:gd name="connsiteX157" fmla="*/ 347441 w 607258"/>
                      <a:gd name="connsiteY157" fmla="*/ 257059 h 591409"/>
                      <a:gd name="connsiteX158" fmla="*/ 345290 w 607258"/>
                      <a:gd name="connsiteY158" fmla="*/ 255938 h 591409"/>
                      <a:gd name="connsiteX159" fmla="*/ 355296 w 607258"/>
                      <a:gd name="connsiteY159" fmla="*/ 233715 h 591409"/>
                      <a:gd name="connsiteX160" fmla="*/ 316956 w 607258"/>
                      <a:gd name="connsiteY160" fmla="*/ 233715 h 591409"/>
                      <a:gd name="connsiteX161" fmla="*/ 316956 w 607258"/>
                      <a:gd name="connsiteY161" fmla="*/ 246881 h 591409"/>
                      <a:gd name="connsiteX162" fmla="*/ 305735 w 607258"/>
                      <a:gd name="connsiteY162" fmla="*/ 246134 h 591409"/>
                      <a:gd name="connsiteX163" fmla="*/ 298067 w 607258"/>
                      <a:gd name="connsiteY163" fmla="*/ 246508 h 591409"/>
                      <a:gd name="connsiteX164" fmla="*/ 291334 w 607258"/>
                      <a:gd name="connsiteY164" fmla="*/ 247161 h 591409"/>
                      <a:gd name="connsiteX165" fmla="*/ 291334 w 607258"/>
                      <a:gd name="connsiteY165" fmla="*/ 233529 h 591409"/>
                      <a:gd name="connsiteX166" fmla="*/ 253181 w 607258"/>
                      <a:gd name="connsiteY166" fmla="*/ 233529 h 591409"/>
                      <a:gd name="connsiteX167" fmla="*/ 263654 w 607258"/>
                      <a:gd name="connsiteY167" fmla="*/ 256592 h 591409"/>
                      <a:gd name="connsiteX168" fmla="*/ 256548 w 607258"/>
                      <a:gd name="connsiteY168" fmla="*/ 261074 h 591409"/>
                      <a:gd name="connsiteX169" fmla="*/ 242427 w 607258"/>
                      <a:gd name="connsiteY169" fmla="*/ 271812 h 591409"/>
                      <a:gd name="connsiteX170" fmla="*/ 225969 w 607258"/>
                      <a:gd name="connsiteY170" fmla="*/ 233529 h 591409"/>
                      <a:gd name="connsiteX171" fmla="*/ 192212 w 607258"/>
                      <a:gd name="connsiteY171" fmla="*/ 233529 h 591409"/>
                      <a:gd name="connsiteX172" fmla="*/ 234946 w 607258"/>
                      <a:gd name="connsiteY172" fmla="*/ 279095 h 591409"/>
                      <a:gd name="connsiteX173" fmla="*/ 213345 w 607258"/>
                      <a:gd name="connsiteY173" fmla="*/ 317192 h 591409"/>
                      <a:gd name="connsiteX174" fmla="*/ 132177 w 607258"/>
                      <a:gd name="connsiteY174" fmla="*/ 171715 h 591409"/>
                      <a:gd name="connsiteX175" fmla="*/ 304145 w 607258"/>
                      <a:gd name="connsiteY175" fmla="*/ 0 h 5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258" h="591409">
                        <a:moveTo>
                          <a:pt x="254856" y="462909"/>
                        </a:moveTo>
                        <a:lnTo>
                          <a:pt x="281230" y="545836"/>
                        </a:lnTo>
                        <a:lnTo>
                          <a:pt x="284784" y="557043"/>
                        </a:lnTo>
                        <a:lnTo>
                          <a:pt x="296568" y="523797"/>
                        </a:lnTo>
                        <a:cubicBezTo>
                          <a:pt x="269446" y="486256"/>
                          <a:pt x="298626" y="484388"/>
                          <a:pt x="303676" y="484388"/>
                        </a:cubicBezTo>
                        <a:lnTo>
                          <a:pt x="303769" y="484388"/>
                        </a:lnTo>
                        <a:lnTo>
                          <a:pt x="303863" y="484388"/>
                        </a:lnTo>
                        <a:lnTo>
                          <a:pt x="304050" y="484388"/>
                        </a:lnTo>
                        <a:lnTo>
                          <a:pt x="304144" y="484388"/>
                        </a:lnTo>
                        <a:cubicBezTo>
                          <a:pt x="309287" y="484388"/>
                          <a:pt x="338280" y="486256"/>
                          <a:pt x="311252" y="523797"/>
                        </a:cubicBezTo>
                        <a:lnTo>
                          <a:pt x="322942" y="557043"/>
                        </a:lnTo>
                        <a:lnTo>
                          <a:pt x="326590" y="545836"/>
                        </a:lnTo>
                        <a:lnTo>
                          <a:pt x="352870" y="462909"/>
                        </a:lnTo>
                        <a:cubicBezTo>
                          <a:pt x="352870" y="462909"/>
                          <a:pt x="373352" y="476263"/>
                          <a:pt x="407395" y="489244"/>
                        </a:cubicBezTo>
                        <a:cubicBezTo>
                          <a:pt x="413662" y="491579"/>
                          <a:pt x="418712" y="494287"/>
                          <a:pt x="423014" y="497556"/>
                        </a:cubicBezTo>
                        <a:cubicBezTo>
                          <a:pt x="439942" y="489711"/>
                          <a:pt x="449575" y="483454"/>
                          <a:pt x="449575" y="483454"/>
                        </a:cubicBezTo>
                        <a:lnTo>
                          <a:pt x="471647" y="553214"/>
                        </a:lnTo>
                        <a:lnTo>
                          <a:pt x="474640" y="562646"/>
                        </a:lnTo>
                        <a:lnTo>
                          <a:pt x="484460" y="534630"/>
                        </a:lnTo>
                        <a:cubicBezTo>
                          <a:pt x="461733" y="503065"/>
                          <a:pt x="486237" y="501571"/>
                          <a:pt x="490446" y="501571"/>
                        </a:cubicBezTo>
                        <a:lnTo>
                          <a:pt x="490539" y="501571"/>
                        </a:lnTo>
                        <a:lnTo>
                          <a:pt x="490726" y="501571"/>
                        </a:lnTo>
                        <a:lnTo>
                          <a:pt x="490820" y="501571"/>
                        </a:lnTo>
                        <a:lnTo>
                          <a:pt x="490913" y="501571"/>
                        </a:lnTo>
                        <a:cubicBezTo>
                          <a:pt x="495215" y="501571"/>
                          <a:pt x="519625" y="503065"/>
                          <a:pt x="496899" y="534630"/>
                        </a:cubicBezTo>
                        <a:lnTo>
                          <a:pt x="506813" y="562646"/>
                        </a:lnTo>
                        <a:lnTo>
                          <a:pt x="509805" y="553214"/>
                        </a:lnTo>
                        <a:lnTo>
                          <a:pt x="531877" y="483454"/>
                        </a:lnTo>
                        <a:cubicBezTo>
                          <a:pt x="531877" y="483454"/>
                          <a:pt x="548899" y="494567"/>
                          <a:pt x="577611" y="505493"/>
                        </a:cubicBezTo>
                        <a:cubicBezTo>
                          <a:pt x="609129" y="516980"/>
                          <a:pt x="607165" y="542848"/>
                          <a:pt x="607258" y="591409"/>
                        </a:cubicBezTo>
                        <a:lnTo>
                          <a:pt x="490352" y="591409"/>
                        </a:lnTo>
                        <a:lnTo>
                          <a:pt x="484366" y="591409"/>
                        </a:lnTo>
                        <a:lnTo>
                          <a:pt x="442935" y="591409"/>
                        </a:lnTo>
                        <a:lnTo>
                          <a:pt x="373072" y="591409"/>
                        </a:lnTo>
                        <a:lnTo>
                          <a:pt x="303769" y="591409"/>
                        </a:lnTo>
                        <a:lnTo>
                          <a:pt x="296568" y="591409"/>
                        </a:lnTo>
                        <a:lnTo>
                          <a:pt x="234093" y="591409"/>
                        </a:lnTo>
                        <a:lnTo>
                          <a:pt x="164230" y="591409"/>
                        </a:lnTo>
                        <a:lnTo>
                          <a:pt x="117093" y="591409"/>
                        </a:lnTo>
                        <a:lnTo>
                          <a:pt x="111108" y="591409"/>
                        </a:lnTo>
                        <a:lnTo>
                          <a:pt x="0" y="591409"/>
                        </a:lnTo>
                        <a:cubicBezTo>
                          <a:pt x="655" y="542848"/>
                          <a:pt x="-1403" y="516980"/>
                          <a:pt x="30208" y="505493"/>
                        </a:cubicBezTo>
                        <a:cubicBezTo>
                          <a:pt x="58734" y="494661"/>
                          <a:pt x="75942" y="483454"/>
                          <a:pt x="75942" y="483454"/>
                        </a:cubicBezTo>
                        <a:lnTo>
                          <a:pt x="98014" y="553214"/>
                        </a:lnTo>
                        <a:lnTo>
                          <a:pt x="101007" y="562646"/>
                        </a:lnTo>
                        <a:lnTo>
                          <a:pt x="110827" y="534630"/>
                        </a:lnTo>
                        <a:cubicBezTo>
                          <a:pt x="88194" y="503065"/>
                          <a:pt x="112604" y="501571"/>
                          <a:pt x="116813" y="501571"/>
                        </a:cubicBezTo>
                        <a:lnTo>
                          <a:pt x="117000" y="501571"/>
                        </a:lnTo>
                        <a:lnTo>
                          <a:pt x="117093" y="501571"/>
                        </a:lnTo>
                        <a:lnTo>
                          <a:pt x="117187" y="501571"/>
                        </a:lnTo>
                        <a:lnTo>
                          <a:pt x="117374" y="501571"/>
                        </a:lnTo>
                        <a:cubicBezTo>
                          <a:pt x="121583" y="501571"/>
                          <a:pt x="145993" y="503065"/>
                          <a:pt x="123360" y="534630"/>
                        </a:cubicBezTo>
                        <a:lnTo>
                          <a:pt x="133180" y="562646"/>
                        </a:lnTo>
                        <a:lnTo>
                          <a:pt x="136172" y="553214"/>
                        </a:lnTo>
                        <a:lnTo>
                          <a:pt x="158244" y="483454"/>
                        </a:lnTo>
                        <a:cubicBezTo>
                          <a:pt x="158244" y="483454"/>
                          <a:pt x="167877" y="489804"/>
                          <a:pt x="184806" y="497556"/>
                        </a:cubicBezTo>
                        <a:cubicBezTo>
                          <a:pt x="189014" y="494194"/>
                          <a:pt x="194158" y="491485"/>
                          <a:pt x="200424" y="489244"/>
                        </a:cubicBezTo>
                        <a:cubicBezTo>
                          <a:pt x="234467" y="476263"/>
                          <a:pt x="254856" y="462909"/>
                          <a:pt x="254856" y="462909"/>
                        </a:cubicBezTo>
                        <a:close/>
                        <a:moveTo>
                          <a:pt x="486780" y="322405"/>
                        </a:moveTo>
                        <a:cubicBezTo>
                          <a:pt x="499780" y="321284"/>
                          <a:pt x="509601" y="324553"/>
                          <a:pt x="516615" y="328662"/>
                        </a:cubicBezTo>
                        <a:cubicBezTo>
                          <a:pt x="527090" y="334546"/>
                          <a:pt x="531112" y="342111"/>
                          <a:pt x="531112" y="342111"/>
                        </a:cubicBezTo>
                        <a:cubicBezTo>
                          <a:pt x="531112" y="342111"/>
                          <a:pt x="555148" y="343699"/>
                          <a:pt x="547012" y="392546"/>
                        </a:cubicBezTo>
                        <a:cubicBezTo>
                          <a:pt x="546544" y="395067"/>
                          <a:pt x="545796" y="397682"/>
                          <a:pt x="544954" y="400297"/>
                        </a:cubicBezTo>
                        <a:cubicBezTo>
                          <a:pt x="549630" y="399737"/>
                          <a:pt x="555429" y="402632"/>
                          <a:pt x="550004" y="421405"/>
                        </a:cubicBezTo>
                        <a:cubicBezTo>
                          <a:pt x="546170" y="435134"/>
                          <a:pt x="542522" y="438964"/>
                          <a:pt x="539810" y="439244"/>
                        </a:cubicBezTo>
                        <a:cubicBezTo>
                          <a:pt x="537285" y="455588"/>
                          <a:pt x="524191" y="476322"/>
                          <a:pt x="503802" y="483700"/>
                        </a:cubicBezTo>
                        <a:cubicBezTo>
                          <a:pt x="495197" y="486689"/>
                          <a:pt x="485845" y="486689"/>
                          <a:pt x="477334" y="483700"/>
                        </a:cubicBezTo>
                        <a:cubicBezTo>
                          <a:pt x="456664" y="476509"/>
                          <a:pt x="443944" y="455681"/>
                          <a:pt x="441419" y="439244"/>
                        </a:cubicBezTo>
                        <a:cubicBezTo>
                          <a:pt x="438707" y="439150"/>
                          <a:pt x="435059" y="435228"/>
                          <a:pt x="431225" y="421405"/>
                        </a:cubicBezTo>
                        <a:cubicBezTo>
                          <a:pt x="425800" y="402632"/>
                          <a:pt x="431412" y="399737"/>
                          <a:pt x="436275" y="400297"/>
                        </a:cubicBezTo>
                        <a:cubicBezTo>
                          <a:pt x="435340" y="397682"/>
                          <a:pt x="434685" y="395161"/>
                          <a:pt x="434217" y="392546"/>
                        </a:cubicBezTo>
                        <a:cubicBezTo>
                          <a:pt x="432440" y="383860"/>
                          <a:pt x="431973" y="375641"/>
                          <a:pt x="434030" y="367795"/>
                        </a:cubicBezTo>
                        <a:cubicBezTo>
                          <a:pt x="436462" y="357335"/>
                          <a:pt x="442167" y="348836"/>
                          <a:pt x="448527" y="342392"/>
                        </a:cubicBezTo>
                        <a:cubicBezTo>
                          <a:pt x="452642" y="338095"/>
                          <a:pt x="457132" y="334360"/>
                          <a:pt x="461995" y="331277"/>
                        </a:cubicBezTo>
                        <a:cubicBezTo>
                          <a:pt x="466017" y="328569"/>
                          <a:pt x="470319" y="326141"/>
                          <a:pt x="475089" y="324553"/>
                        </a:cubicBezTo>
                        <a:cubicBezTo>
                          <a:pt x="478830" y="323152"/>
                          <a:pt x="482852" y="322405"/>
                          <a:pt x="486780" y="322405"/>
                        </a:cubicBezTo>
                        <a:close/>
                        <a:moveTo>
                          <a:pt x="113711" y="322405"/>
                        </a:moveTo>
                        <a:cubicBezTo>
                          <a:pt x="126714" y="321284"/>
                          <a:pt x="136536" y="324553"/>
                          <a:pt x="143552" y="328662"/>
                        </a:cubicBezTo>
                        <a:cubicBezTo>
                          <a:pt x="154029" y="334546"/>
                          <a:pt x="157958" y="342111"/>
                          <a:pt x="157958" y="342111"/>
                        </a:cubicBezTo>
                        <a:cubicBezTo>
                          <a:pt x="157958" y="342111"/>
                          <a:pt x="182092" y="343699"/>
                          <a:pt x="173954" y="392546"/>
                        </a:cubicBezTo>
                        <a:cubicBezTo>
                          <a:pt x="173486" y="395067"/>
                          <a:pt x="172738" y="397682"/>
                          <a:pt x="171802" y="400297"/>
                        </a:cubicBezTo>
                        <a:cubicBezTo>
                          <a:pt x="176573" y="399737"/>
                          <a:pt x="182279" y="402632"/>
                          <a:pt x="176947" y="421405"/>
                        </a:cubicBezTo>
                        <a:cubicBezTo>
                          <a:pt x="173112" y="435134"/>
                          <a:pt x="169464" y="438964"/>
                          <a:pt x="166751" y="439244"/>
                        </a:cubicBezTo>
                        <a:cubicBezTo>
                          <a:pt x="164225" y="455588"/>
                          <a:pt x="151129" y="476322"/>
                          <a:pt x="130643" y="483700"/>
                        </a:cubicBezTo>
                        <a:cubicBezTo>
                          <a:pt x="122037" y="486689"/>
                          <a:pt x="112682" y="486689"/>
                          <a:pt x="104264" y="483700"/>
                        </a:cubicBezTo>
                        <a:cubicBezTo>
                          <a:pt x="83497" y="476509"/>
                          <a:pt x="70775" y="455681"/>
                          <a:pt x="68343" y="439244"/>
                        </a:cubicBezTo>
                        <a:cubicBezTo>
                          <a:pt x="65536" y="438964"/>
                          <a:pt x="61982" y="435134"/>
                          <a:pt x="58053" y="421592"/>
                        </a:cubicBezTo>
                        <a:cubicBezTo>
                          <a:pt x="52721" y="402726"/>
                          <a:pt x="58427" y="399924"/>
                          <a:pt x="63198" y="400391"/>
                        </a:cubicBezTo>
                        <a:cubicBezTo>
                          <a:pt x="62169" y="397776"/>
                          <a:pt x="61608" y="395254"/>
                          <a:pt x="61046" y="392639"/>
                        </a:cubicBezTo>
                        <a:cubicBezTo>
                          <a:pt x="59363" y="383953"/>
                          <a:pt x="58801" y="375734"/>
                          <a:pt x="60953" y="367889"/>
                        </a:cubicBezTo>
                        <a:cubicBezTo>
                          <a:pt x="63291" y="357428"/>
                          <a:pt x="69091" y="348929"/>
                          <a:pt x="75452" y="342485"/>
                        </a:cubicBezTo>
                        <a:cubicBezTo>
                          <a:pt x="79568" y="338282"/>
                          <a:pt x="84058" y="334546"/>
                          <a:pt x="88922" y="331371"/>
                        </a:cubicBezTo>
                        <a:cubicBezTo>
                          <a:pt x="92758" y="328662"/>
                          <a:pt x="97154" y="326327"/>
                          <a:pt x="101831" y="324646"/>
                        </a:cubicBezTo>
                        <a:cubicBezTo>
                          <a:pt x="105573" y="323432"/>
                          <a:pt x="109502" y="322685"/>
                          <a:pt x="113711" y="322405"/>
                        </a:cubicBezTo>
                        <a:close/>
                        <a:moveTo>
                          <a:pt x="299632" y="270867"/>
                        </a:moveTo>
                        <a:cubicBezTo>
                          <a:pt x="314973" y="269560"/>
                          <a:pt x="326666" y="273389"/>
                          <a:pt x="335085" y="278338"/>
                        </a:cubicBezTo>
                        <a:cubicBezTo>
                          <a:pt x="347527" y="285342"/>
                          <a:pt x="352298" y="294401"/>
                          <a:pt x="352298" y="294401"/>
                        </a:cubicBezTo>
                        <a:cubicBezTo>
                          <a:pt x="352298" y="294401"/>
                          <a:pt x="380922" y="296455"/>
                          <a:pt x="371194" y="354447"/>
                        </a:cubicBezTo>
                        <a:cubicBezTo>
                          <a:pt x="370632" y="357436"/>
                          <a:pt x="369884" y="360517"/>
                          <a:pt x="368761" y="363693"/>
                        </a:cubicBezTo>
                        <a:cubicBezTo>
                          <a:pt x="374468" y="363039"/>
                          <a:pt x="381203" y="366401"/>
                          <a:pt x="374842" y="388813"/>
                        </a:cubicBezTo>
                        <a:cubicBezTo>
                          <a:pt x="370258" y="405249"/>
                          <a:pt x="365862" y="409825"/>
                          <a:pt x="362588" y="410105"/>
                        </a:cubicBezTo>
                        <a:cubicBezTo>
                          <a:pt x="359594" y="429529"/>
                          <a:pt x="344066" y="454276"/>
                          <a:pt x="319744" y="463055"/>
                        </a:cubicBezTo>
                        <a:cubicBezTo>
                          <a:pt x="309641" y="466790"/>
                          <a:pt x="298416" y="466790"/>
                          <a:pt x="288313" y="463148"/>
                        </a:cubicBezTo>
                        <a:cubicBezTo>
                          <a:pt x="263617" y="454557"/>
                          <a:pt x="248462" y="429809"/>
                          <a:pt x="245469" y="410199"/>
                        </a:cubicBezTo>
                        <a:cubicBezTo>
                          <a:pt x="242288" y="409825"/>
                          <a:pt x="237892" y="405342"/>
                          <a:pt x="233308" y="388907"/>
                        </a:cubicBezTo>
                        <a:cubicBezTo>
                          <a:pt x="226947" y="366494"/>
                          <a:pt x="233682" y="363319"/>
                          <a:pt x="239482" y="363786"/>
                        </a:cubicBezTo>
                        <a:cubicBezTo>
                          <a:pt x="238360" y="360704"/>
                          <a:pt x="237518" y="357716"/>
                          <a:pt x="237050" y="354541"/>
                        </a:cubicBezTo>
                        <a:cubicBezTo>
                          <a:pt x="234992" y="344082"/>
                          <a:pt x="234431" y="334370"/>
                          <a:pt x="236863" y="325031"/>
                        </a:cubicBezTo>
                        <a:cubicBezTo>
                          <a:pt x="239763" y="312517"/>
                          <a:pt x="246498" y="302525"/>
                          <a:pt x="254075" y="294774"/>
                        </a:cubicBezTo>
                        <a:cubicBezTo>
                          <a:pt x="258846" y="289731"/>
                          <a:pt x="264365" y="285249"/>
                          <a:pt x="270071" y="281607"/>
                        </a:cubicBezTo>
                        <a:cubicBezTo>
                          <a:pt x="274655" y="278338"/>
                          <a:pt x="279894" y="275537"/>
                          <a:pt x="285506" y="273669"/>
                        </a:cubicBezTo>
                        <a:cubicBezTo>
                          <a:pt x="289903" y="272175"/>
                          <a:pt x="294674" y="271148"/>
                          <a:pt x="299632" y="270867"/>
                        </a:cubicBezTo>
                        <a:close/>
                        <a:moveTo>
                          <a:pt x="246074" y="135486"/>
                        </a:moveTo>
                        <a:cubicBezTo>
                          <a:pt x="243923" y="146504"/>
                          <a:pt x="242708" y="158643"/>
                          <a:pt x="242708" y="171715"/>
                        </a:cubicBezTo>
                        <a:cubicBezTo>
                          <a:pt x="242708" y="184787"/>
                          <a:pt x="244017" y="196833"/>
                          <a:pt x="246168" y="207944"/>
                        </a:cubicBezTo>
                        <a:lnTo>
                          <a:pt x="291334" y="207944"/>
                        </a:lnTo>
                        <a:lnTo>
                          <a:pt x="291334" y="135486"/>
                        </a:lnTo>
                        <a:close/>
                        <a:moveTo>
                          <a:pt x="388399" y="135299"/>
                        </a:moveTo>
                        <a:cubicBezTo>
                          <a:pt x="390269" y="146504"/>
                          <a:pt x="391391" y="158643"/>
                          <a:pt x="391391" y="171528"/>
                        </a:cubicBezTo>
                        <a:cubicBezTo>
                          <a:pt x="391391" y="184507"/>
                          <a:pt x="390269" y="196459"/>
                          <a:pt x="388399" y="207757"/>
                        </a:cubicBezTo>
                        <a:lnTo>
                          <a:pt x="426926" y="207757"/>
                        </a:lnTo>
                        <a:cubicBezTo>
                          <a:pt x="430292" y="196366"/>
                          <a:pt x="432162" y="184134"/>
                          <a:pt x="432162" y="171528"/>
                        </a:cubicBezTo>
                        <a:cubicBezTo>
                          <a:pt x="432162" y="159016"/>
                          <a:pt x="430292" y="146784"/>
                          <a:pt x="426926" y="135299"/>
                        </a:cubicBezTo>
                        <a:close/>
                        <a:moveTo>
                          <a:pt x="316956" y="135299"/>
                        </a:moveTo>
                        <a:lnTo>
                          <a:pt x="316956" y="207757"/>
                        </a:lnTo>
                        <a:lnTo>
                          <a:pt x="362216" y="207757"/>
                        </a:lnTo>
                        <a:cubicBezTo>
                          <a:pt x="364367" y="196739"/>
                          <a:pt x="365582" y="184601"/>
                          <a:pt x="365582" y="171528"/>
                        </a:cubicBezTo>
                        <a:cubicBezTo>
                          <a:pt x="365582" y="158456"/>
                          <a:pt x="364273" y="146411"/>
                          <a:pt x="362122" y="135299"/>
                        </a:cubicBezTo>
                        <a:close/>
                        <a:moveTo>
                          <a:pt x="181177" y="135299"/>
                        </a:moveTo>
                        <a:cubicBezTo>
                          <a:pt x="177811" y="146784"/>
                          <a:pt x="175940" y="159016"/>
                          <a:pt x="175940" y="171528"/>
                        </a:cubicBezTo>
                        <a:cubicBezTo>
                          <a:pt x="175940" y="184134"/>
                          <a:pt x="177811" y="196366"/>
                          <a:pt x="181177" y="207757"/>
                        </a:cubicBezTo>
                        <a:lnTo>
                          <a:pt x="219704" y="207757"/>
                        </a:lnTo>
                        <a:cubicBezTo>
                          <a:pt x="217834" y="196553"/>
                          <a:pt x="216712" y="184507"/>
                          <a:pt x="216712" y="171528"/>
                        </a:cubicBezTo>
                        <a:cubicBezTo>
                          <a:pt x="216712" y="158643"/>
                          <a:pt x="217834" y="146691"/>
                          <a:pt x="219704" y="135299"/>
                        </a:cubicBezTo>
                        <a:close/>
                        <a:moveTo>
                          <a:pt x="253368" y="54157"/>
                        </a:moveTo>
                        <a:cubicBezTo>
                          <a:pt x="227372" y="65362"/>
                          <a:pt x="205771" y="85064"/>
                          <a:pt x="192024" y="109715"/>
                        </a:cubicBezTo>
                        <a:lnTo>
                          <a:pt x="225876" y="109715"/>
                        </a:lnTo>
                        <a:cubicBezTo>
                          <a:pt x="232796" y="87118"/>
                          <a:pt x="242895" y="68723"/>
                          <a:pt x="253368" y="54157"/>
                        </a:cubicBezTo>
                        <a:close/>
                        <a:moveTo>
                          <a:pt x="354922" y="54064"/>
                        </a:moveTo>
                        <a:cubicBezTo>
                          <a:pt x="365395" y="68630"/>
                          <a:pt x="375494" y="87025"/>
                          <a:pt x="382414" y="109528"/>
                        </a:cubicBezTo>
                        <a:lnTo>
                          <a:pt x="416266" y="109528"/>
                        </a:lnTo>
                        <a:cubicBezTo>
                          <a:pt x="402519" y="85064"/>
                          <a:pt x="380918" y="65362"/>
                          <a:pt x="354922" y="54064"/>
                        </a:cubicBezTo>
                        <a:close/>
                        <a:moveTo>
                          <a:pt x="316956" y="49301"/>
                        </a:moveTo>
                        <a:lnTo>
                          <a:pt x="316956" y="109715"/>
                        </a:lnTo>
                        <a:lnTo>
                          <a:pt x="355109" y="109715"/>
                        </a:lnTo>
                        <a:cubicBezTo>
                          <a:pt x="344916" y="81702"/>
                          <a:pt x="329487" y="61907"/>
                          <a:pt x="316956" y="49301"/>
                        </a:cubicBezTo>
                        <a:close/>
                        <a:moveTo>
                          <a:pt x="291334" y="49021"/>
                        </a:moveTo>
                        <a:cubicBezTo>
                          <a:pt x="278803" y="61534"/>
                          <a:pt x="263093" y="81422"/>
                          <a:pt x="252994" y="109528"/>
                        </a:cubicBezTo>
                        <a:lnTo>
                          <a:pt x="291334" y="109528"/>
                        </a:lnTo>
                        <a:close/>
                        <a:moveTo>
                          <a:pt x="304145" y="0"/>
                        </a:moveTo>
                        <a:cubicBezTo>
                          <a:pt x="399059" y="0"/>
                          <a:pt x="476113" y="77034"/>
                          <a:pt x="476113" y="171715"/>
                        </a:cubicBezTo>
                        <a:cubicBezTo>
                          <a:pt x="476113" y="232315"/>
                          <a:pt x="444413" y="285725"/>
                          <a:pt x="396628" y="316258"/>
                        </a:cubicBezTo>
                        <a:cubicBezTo>
                          <a:pt x="394664" y="304680"/>
                          <a:pt x="390643" y="294969"/>
                          <a:pt x="384565" y="287219"/>
                        </a:cubicBezTo>
                        <a:cubicBezTo>
                          <a:pt x="381573" y="283484"/>
                          <a:pt x="378300" y="280496"/>
                          <a:pt x="374933" y="277975"/>
                        </a:cubicBezTo>
                        <a:cubicBezTo>
                          <a:pt x="392046" y="266677"/>
                          <a:pt x="406166" y="251457"/>
                          <a:pt x="416078" y="233529"/>
                        </a:cubicBezTo>
                        <a:lnTo>
                          <a:pt x="382321" y="233529"/>
                        </a:lnTo>
                        <a:cubicBezTo>
                          <a:pt x="377926" y="247908"/>
                          <a:pt x="372222" y="260607"/>
                          <a:pt x="365956" y="271625"/>
                        </a:cubicBezTo>
                        <a:cubicBezTo>
                          <a:pt x="361748" y="267050"/>
                          <a:pt x="355670" y="261728"/>
                          <a:pt x="347441" y="257059"/>
                        </a:cubicBezTo>
                        <a:cubicBezTo>
                          <a:pt x="346693" y="256685"/>
                          <a:pt x="346038" y="256312"/>
                          <a:pt x="345290" y="255938"/>
                        </a:cubicBezTo>
                        <a:cubicBezTo>
                          <a:pt x="348937" y="249216"/>
                          <a:pt x="352397" y="241746"/>
                          <a:pt x="355296" y="233715"/>
                        </a:cubicBezTo>
                        <a:lnTo>
                          <a:pt x="316956" y="233715"/>
                        </a:lnTo>
                        <a:lnTo>
                          <a:pt x="316956" y="246881"/>
                        </a:lnTo>
                        <a:cubicBezTo>
                          <a:pt x="313403" y="246414"/>
                          <a:pt x="309662" y="246134"/>
                          <a:pt x="305735" y="246134"/>
                        </a:cubicBezTo>
                        <a:cubicBezTo>
                          <a:pt x="303303" y="246134"/>
                          <a:pt x="300685" y="246228"/>
                          <a:pt x="298067" y="246508"/>
                        </a:cubicBezTo>
                        <a:cubicBezTo>
                          <a:pt x="295822" y="246508"/>
                          <a:pt x="293578" y="246788"/>
                          <a:pt x="291334" y="247161"/>
                        </a:cubicBezTo>
                        <a:lnTo>
                          <a:pt x="291334" y="233529"/>
                        </a:lnTo>
                        <a:lnTo>
                          <a:pt x="253181" y="233529"/>
                        </a:lnTo>
                        <a:cubicBezTo>
                          <a:pt x="256267" y="241932"/>
                          <a:pt x="259727" y="249589"/>
                          <a:pt x="263654" y="256592"/>
                        </a:cubicBezTo>
                        <a:cubicBezTo>
                          <a:pt x="261223" y="257993"/>
                          <a:pt x="258885" y="259487"/>
                          <a:pt x="256548" y="261074"/>
                        </a:cubicBezTo>
                        <a:cubicBezTo>
                          <a:pt x="251498" y="264155"/>
                          <a:pt x="246822" y="267797"/>
                          <a:pt x="242427" y="271812"/>
                        </a:cubicBezTo>
                        <a:cubicBezTo>
                          <a:pt x="236162" y="260701"/>
                          <a:pt x="230458" y="248002"/>
                          <a:pt x="225969" y="233529"/>
                        </a:cubicBezTo>
                        <a:lnTo>
                          <a:pt x="192212" y="233529"/>
                        </a:lnTo>
                        <a:cubicBezTo>
                          <a:pt x="202404" y="252017"/>
                          <a:pt x="217273" y="267704"/>
                          <a:pt x="234946" y="279095"/>
                        </a:cubicBezTo>
                        <a:cubicBezTo>
                          <a:pt x="224380" y="290487"/>
                          <a:pt x="216992" y="303279"/>
                          <a:pt x="213345" y="317192"/>
                        </a:cubicBezTo>
                        <a:cubicBezTo>
                          <a:pt x="164719" y="286939"/>
                          <a:pt x="132177" y="232968"/>
                          <a:pt x="132177" y="171715"/>
                        </a:cubicBezTo>
                        <a:cubicBezTo>
                          <a:pt x="132177" y="76940"/>
                          <a:pt x="209418" y="0"/>
                          <a:pt x="304145" y="0"/>
                        </a:cubicBezTo>
                        <a:close/>
                      </a:path>
                    </a:pathLst>
                  </a:custGeom>
                  <a:solidFill>
                    <a:srgbClr val="9A0002"/>
                  </a:solidFill>
                  <a:ln>
                    <a:noFill/>
                  </a:ln>
                </p:spPr>
                <p:txBody>
                  <a:bodyPr vert="horz" wrap="square" lIns="91440" tIns="45720" rIns="91440" bIns="45720" numCol="1" anchor="t" anchorCtr="0" compatLnSpc="1">
                    <a:normAutofit fontScale="8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grpSp>
              <p:nvGrpSpPr>
                <p:cNvPr id="22" name="iS1íďé"/>
                <p:cNvGrpSpPr/>
                <p:nvPr/>
              </p:nvGrpSpPr>
              <p:grpSpPr>
                <a:xfrm>
                  <a:off x="6926126" y="3218501"/>
                  <a:ext cx="1079317" cy="1104045"/>
                  <a:chOff x="8788575" y="2582722"/>
                  <a:chExt cx="1421698" cy="1421698"/>
                </a:xfrm>
              </p:grpSpPr>
              <p:sp>
                <p:nvSpPr>
                  <p:cNvPr id="23" name="íṧḷîḑê"/>
                  <p:cNvSpPr/>
                  <p:nvPr/>
                </p:nvSpPr>
                <p:spPr>
                  <a:xfrm>
                    <a:off x="8788575" y="2582722"/>
                    <a:ext cx="1421698" cy="1421698"/>
                  </a:xfrm>
                  <a:prstGeom prst="ellipse">
                    <a:avLst/>
                  </a:prstGeom>
                  <a:noFill/>
                  <a:ln>
                    <a:solidFill>
                      <a:srgbClr val="9A0001"/>
                    </a:solidFill>
                  </a:ln>
                  <a:effectLst>
                    <a:outerShdw blurRad="1168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cs typeface="+mn-ea"/>
                      <a:sym typeface="+mn-lt"/>
                    </a:endParaRPr>
                  </a:p>
                </p:txBody>
              </p:sp>
              <p:sp>
                <p:nvSpPr>
                  <p:cNvPr id="24" name="íŝḻíḑè"/>
                  <p:cNvSpPr/>
                  <p:nvPr/>
                </p:nvSpPr>
                <p:spPr bwMode="auto">
                  <a:xfrm>
                    <a:off x="9256344" y="3056836"/>
                    <a:ext cx="486160" cy="473471"/>
                  </a:xfrm>
                  <a:custGeom>
                    <a:avLst/>
                    <a:gdLst>
                      <a:gd name="connsiteX0" fmla="*/ 254856 w 607258"/>
                      <a:gd name="connsiteY0" fmla="*/ 462909 h 591409"/>
                      <a:gd name="connsiteX1" fmla="*/ 281230 w 607258"/>
                      <a:gd name="connsiteY1" fmla="*/ 545836 h 591409"/>
                      <a:gd name="connsiteX2" fmla="*/ 284784 w 607258"/>
                      <a:gd name="connsiteY2" fmla="*/ 557043 h 591409"/>
                      <a:gd name="connsiteX3" fmla="*/ 296568 w 607258"/>
                      <a:gd name="connsiteY3" fmla="*/ 523797 h 591409"/>
                      <a:gd name="connsiteX4" fmla="*/ 303676 w 607258"/>
                      <a:gd name="connsiteY4" fmla="*/ 484388 h 591409"/>
                      <a:gd name="connsiteX5" fmla="*/ 303769 w 607258"/>
                      <a:gd name="connsiteY5" fmla="*/ 484388 h 591409"/>
                      <a:gd name="connsiteX6" fmla="*/ 303863 w 607258"/>
                      <a:gd name="connsiteY6" fmla="*/ 484388 h 591409"/>
                      <a:gd name="connsiteX7" fmla="*/ 304050 w 607258"/>
                      <a:gd name="connsiteY7" fmla="*/ 484388 h 591409"/>
                      <a:gd name="connsiteX8" fmla="*/ 304144 w 607258"/>
                      <a:gd name="connsiteY8" fmla="*/ 484388 h 591409"/>
                      <a:gd name="connsiteX9" fmla="*/ 311252 w 607258"/>
                      <a:gd name="connsiteY9" fmla="*/ 523797 h 591409"/>
                      <a:gd name="connsiteX10" fmla="*/ 322942 w 607258"/>
                      <a:gd name="connsiteY10" fmla="*/ 557043 h 591409"/>
                      <a:gd name="connsiteX11" fmla="*/ 326590 w 607258"/>
                      <a:gd name="connsiteY11" fmla="*/ 545836 h 591409"/>
                      <a:gd name="connsiteX12" fmla="*/ 352870 w 607258"/>
                      <a:gd name="connsiteY12" fmla="*/ 462909 h 591409"/>
                      <a:gd name="connsiteX13" fmla="*/ 407395 w 607258"/>
                      <a:gd name="connsiteY13" fmla="*/ 489244 h 591409"/>
                      <a:gd name="connsiteX14" fmla="*/ 423014 w 607258"/>
                      <a:gd name="connsiteY14" fmla="*/ 497556 h 591409"/>
                      <a:gd name="connsiteX15" fmla="*/ 449575 w 607258"/>
                      <a:gd name="connsiteY15" fmla="*/ 483454 h 591409"/>
                      <a:gd name="connsiteX16" fmla="*/ 471647 w 607258"/>
                      <a:gd name="connsiteY16" fmla="*/ 553214 h 591409"/>
                      <a:gd name="connsiteX17" fmla="*/ 474640 w 607258"/>
                      <a:gd name="connsiteY17" fmla="*/ 562646 h 591409"/>
                      <a:gd name="connsiteX18" fmla="*/ 484460 w 607258"/>
                      <a:gd name="connsiteY18" fmla="*/ 534630 h 591409"/>
                      <a:gd name="connsiteX19" fmla="*/ 490446 w 607258"/>
                      <a:gd name="connsiteY19" fmla="*/ 501571 h 591409"/>
                      <a:gd name="connsiteX20" fmla="*/ 490539 w 607258"/>
                      <a:gd name="connsiteY20" fmla="*/ 501571 h 591409"/>
                      <a:gd name="connsiteX21" fmla="*/ 490726 w 607258"/>
                      <a:gd name="connsiteY21" fmla="*/ 501571 h 591409"/>
                      <a:gd name="connsiteX22" fmla="*/ 490820 w 607258"/>
                      <a:gd name="connsiteY22" fmla="*/ 501571 h 591409"/>
                      <a:gd name="connsiteX23" fmla="*/ 490913 w 607258"/>
                      <a:gd name="connsiteY23" fmla="*/ 501571 h 591409"/>
                      <a:gd name="connsiteX24" fmla="*/ 496899 w 607258"/>
                      <a:gd name="connsiteY24" fmla="*/ 534630 h 591409"/>
                      <a:gd name="connsiteX25" fmla="*/ 506813 w 607258"/>
                      <a:gd name="connsiteY25" fmla="*/ 562646 h 591409"/>
                      <a:gd name="connsiteX26" fmla="*/ 509805 w 607258"/>
                      <a:gd name="connsiteY26" fmla="*/ 553214 h 591409"/>
                      <a:gd name="connsiteX27" fmla="*/ 531877 w 607258"/>
                      <a:gd name="connsiteY27" fmla="*/ 483454 h 591409"/>
                      <a:gd name="connsiteX28" fmla="*/ 577611 w 607258"/>
                      <a:gd name="connsiteY28" fmla="*/ 505493 h 591409"/>
                      <a:gd name="connsiteX29" fmla="*/ 607258 w 607258"/>
                      <a:gd name="connsiteY29" fmla="*/ 591409 h 591409"/>
                      <a:gd name="connsiteX30" fmla="*/ 490352 w 607258"/>
                      <a:gd name="connsiteY30" fmla="*/ 591409 h 591409"/>
                      <a:gd name="connsiteX31" fmla="*/ 484366 w 607258"/>
                      <a:gd name="connsiteY31" fmla="*/ 591409 h 591409"/>
                      <a:gd name="connsiteX32" fmla="*/ 442935 w 607258"/>
                      <a:gd name="connsiteY32" fmla="*/ 591409 h 591409"/>
                      <a:gd name="connsiteX33" fmla="*/ 373072 w 607258"/>
                      <a:gd name="connsiteY33" fmla="*/ 591409 h 591409"/>
                      <a:gd name="connsiteX34" fmla="*/ 303769 w 607258"/>
                      <a:gd name="connsiteY34" fmla="*/ 591409 h 591409"/>
                      <a:gd name="connsiteX35" fmla="*/ 296568 w 607258"/>
                      <a:gd name="connsiteY35" fmla="*/ 591409 h 591409"/>
                      <a:gd name="connsiteX36" fmla="*/ 234093 w 607258"/>
                      <a:gd name="connsiteY36" fmla="*/ 591409 h 591409"/>
                      <a:gd name="connsiteX37" fmla="*/ 164230 w 607258"/>
                      <a:gd name="connsiteY37" fmla="*/ 591409 h 591409"/>
                      <a:gd name="connsiteX38" fmla="*/ 117093 w 607258"/>
                      <a:gd name="connsiteY38" fmla="*/ 591409 h 591409"/>
                      <a:gd name="connsiteX39" fmla="*/ 111108 w 607258"/>
                      <a:gd name="connsiteY39" fmla="*/ 591409 h 591409"/>
                      <a:gd name="connsiteX40" fmla="*/ 0 w 607258"/>
                      <a:gd name="connsiteY40" fmla="*/ 591409 h 591409"/>
                      <a:gd name="connsiteX41" fmla="*/ 30208 w 607258"/>
                      <a:gd name="connsiteY41" fmla="*/ 505493 h 591409"/>
                      <a:gd name="connsiteX42" fmla="*/ 75942 w 607258"/>
                      <a:gd name="connsiteY42" fmla="*/ 483454 h 591409"/>
                      <a:gd name="connsiteX43" fmla="*/ 98014 w 607258"/>
                      <a:gd name="connsiteY43" fmla="*/ 553214 h 591409"/>
                      <a:gd name="connsiteX44" fmla="*/ 101007 w 607258"/>
                      <a:gd name="connsiteY44" fmla="*/ 562646 h 591409"/>
                      <a:gd name="connsiteX45" fmla="*/ 110827 w 607258"/>
                      <a:gd name="connsiteY45" fmla="*/ 534630 h 591409"/>
                      <a:gd name="connsiteX46" fmla="*/ 116813 w 607258"/>
                      <a:gd name="connsiteY46" fmla="*/ 501571 h 591409"/>
                      <a:gd name="connsiteX47" fmla="*/ 117000 w 607258"/>
                      <a:gd name="connsiteY47" fmla="*/ 501571 h 591409"/>
                      <a:gd name="connsiteX48" fmla="*/ 117093 w 607258"/>
                      <a:gd name="connsiteY48" fmla="*/ 501571 h 591409"/>
                      <a:gd name="connsiteX49" fmla="*/ 117187 w 607258"/>
                      <a:gd name="connsiteY49" fmla="*/ 501571 h 591409"/>
                      <a:gd name="connsiteX50" fmla="*/ 117374 w 607258"/>
                      <a:gd name="connsiteY50" fmla="*/ 501571 h 591409"/>
                      <a:gd name="connsiteX51" fmla="*/ 123360 w 607258"/>
                      <a:gd name="connsiteY51" fmla="*/ 534630 h 591409"/>
                      <a:gd name="connsiteX52" fmla="*/ 133180 w 607258"/>
                      <a:gd name="connsiteY52" fmla="*/ 562646 h 591409"/>
                      <a:gd name="connsiteX53" fmla="*/ 136172 w 607258"/>
                      <a:gd name="connsiteY53" fmla="*/ 553214 h 591409"/>
                      <a:gd name="connsiteX54" fmla="*/ 158244 w 607258"/>
                      <a:gd name="connsiteY54" fmla="*/ 483454 h 591409"/>
                      <a:gd name="connsiteX55" fmla="*/ 184806 w 607258"/>
                      <a:gd name="connsiteY55" fmla="*/ 497556 h 591409"/>
                      <a:gd name="connsiteX56" fmla="*/ 200424 w 607258"/>
                      <a:gd name="connsiteY56" fmla="*/ 489244 h 591409"/>
                      <a:gd name="connsiteX57" fmla="*/ 254856 w 607258"/>
                      <a:gd name="connsiteY57" fmla="*/ 462909 h 591409"/>
                      <a:gd name="connsiteX58" fmla="*/ 486780 w 607258"/>
                      <a:gd name="connsiteY58" fmla="*/ 322405 h 591409"/>
                      <a:gd name="connsiteX59" fmla="*/ 516615 w 607258"/>
                      <a:gd name="connsiteY59" fmla="*/ 328662 h 591409"/>
                      <a:gd name="connsiteX60" fmla="*/ 531112 w 607258"/>
                      <a:gd name="connsiteY60" fmla="*/ 342111 h 591409"/>
                      <a:gd name="connsiteX61" fmla="*/ 547012 w 607258"/>
                      <a:gd name="connsiteY61" fmla="*/ 392546 h 591409"/>
                      <a:gd name="connsiteX62" fmla="*/ 544954 w 607258"/>
                      <a:gd name="connsiteY62" fmla="*/ 400297 h 591409"/>
                      <a:gd name="connsiteX63" fmla="*/ 550004 w 607258"/>
                      <a:gd name="connsiteY63" fmla="*/ 421405 h 591409"/>
                      <a:gd name="connsiteX64" fmla="*/ 539810 w 607258"/>
                      <a:gd name="connsiteY64" fmla="*/ 439244 h 591409"/>
                      <a:gd name="connsiteX65" fmla="*/ 503802 w 607258"/>
                      <a:gd name="connsiteY65" fmla="*/ 483700 h 591409"/>
                      <a:gd name="connsiteX66" fmla="*/ 477334 w 607258"/>
                      <a:gd name="connsiteY66" fmla="*/ 483700 h 591409"/>
                      <a:gd name="connsiteX67" fmla="*/ 441419 w 607258"/>
                      <a:gd name="connsiteY67" fmla="*/ 439244 h 591409"/>
                      <a:gd name="connsiteX68" fmla="*/ 431225 w 607258"/>
                      <a:gd name="connsiteY68" fmla="*/ 421405 h 591409"/>
                      <a:gd name="connsiteX69" fmla="*/ 436275 w 607258"/>
                      <a:gd name="connsiteY69" fmla="*/ 400297 h 591409"/>
                      <a:gd name="connsiteX70" fmla="*/ 434217 w 607258"/>
                      <a:gd name="connsiteY70" fmla="*/ 392546 h 591409"/>
                      <a:gd name="connsiteX71" fmla="*/ 434030 w 607258"/>
                      <a:gd name="connsiteY71" fmla="*/ 367795 h 591409"/>
                      <a:gd name="connsiteX72" fmla="*/ 448527 w 607258"/>
                      <a:gd name="connsiteY72" fmla="*/ 342392 h 591409"/>
                      <a:gd name="connsiteX73" fmla="*/ 461995 w 607258"/>
                      <a:gd name="connsiteY73" fmla="*/ 331277 h 591409"/>
                      <a:gd name="connsiteX74" fmla="*/ 475089 w 607258"/>
                      <a:gd name="connsiteY74" fmla="*/ 324553 h 591409"/>
                      <a:gd name="connsiteX75" fmla="*/ 486780 w 607258"/>
                      <a:gd name="connsiteY75" fmla="*/ 322405 h 591409"/>
                      <a:gd name="connsiteX76" fmla="*/ 113711 w 607258"/>
                      <a:gd name="connsiteY76" fmla="*/ 322405 h 591409"/>
                      <a:gd name="connsiteX77" fmla="*/ 143552 w 607258"/>
                      <a:gd name="connsiteY77" fmla="*/ 328662 h 591409"/>
                      <a:gd name="connsiteX78" fmla="*/ 157958 w 607258"/>
                      <a:gd name="connsiteY78" fmla="*/ 342111 h 591409"/>
                      <a:gd name="connsiteX79" fmla="*/ 173954 w 607258"/>
                      <a:gd name="connsiteY79" fmla="*/ 392546 h 591409"/>
                      <a:gd name="connsiteX80" fmla="*/ 171802 w 607258"/>
                      <a:gd name="connsiteY80" fmla="*/ 400297 h 591409"/>
                      <a:gd name="connsiteX81" fmla="*/ 176947 w 607258"/>
                      <a:gd name="connsiteY81" fmla="*/ 421405 h 591409"/>
                      <a:gd name="connsiteX82" fmla="*/ 166751 w 607258"/>
                      <a:gd name="connsiteY82" fmla="*/ 439244 h 591409"/>
                      <a:gd name="connsiteX83" fmla="*/ 130643 w 607258"/>
                      <a:gd name="connsiteY83" fmla="*/ 483700 h 591409"/>
                      <a:gd name="connsiteX84" fmla="*/ 104264 w 607258"/>
                      <a:gd name="connsiteY84" fmla="*/ 483700 h 591409"/>
                      <a:gd name="connsiteX85" fmla="*/ 68343 w 607258"/>
                      <a:gd name="connsiteY85" fmla="*/ 439244 h 591409"/>
                      <a:gd name="connsiteX86" fmla="*/ 58053 w 607258"/>
                      <a:gd name="connsiteY86" fmla="*/ 421592 h 591409"/>
                      <a:gd name="connsiteX87" fmla="*/ 63198 w 607258"/>
                      <a:gd name="connsiteY87" fmla="*/ 400391 h 591409"/>
                      <a:gd name="connsiteX88" fmla="*/ 61046 w 607258"/>
                      <a:gd name="connsiteY88" fmla="*/ 392639 h 591409"/>
                      <a:gd name="connsiteX89" fmla="*/ 60953 w 607258"/>
                      <a:gd name="connsiteY89" fmla="*/ 367889 h 591409"/>
                      <a:gd name="connsiteX90" fmla="*/ 75452 w 607258"/>
                      <a:gd name="connsiteY90" fmla="*/ 342485 h 591409"/>
                      <a:gd name="connsiteX91" fmla="*/ 88922 w 607258"/>
                      <a:gd name="connsiteY91" fmla="*/ 331371 h 591409"/>
                      <a:gd name="connsiteX92" fmla="*/ 101831 w 607258"/>
                      <a:gd name="connsiteY92" fmla="*/ 324646 h 591409"/>
                      <a:gd name="connsiteX93" fmla="*/ 113711 w 607258"/>
                      <a:gd name="connsiteY93" fmla="*/ 322405 h 591409"/>
                      <a:gd name="connsiteX94" fmla="*/ 299632 w 607258"/>
                      <a:gd name="connsiteY94" fmla="*/ 270867 h 591409"/>
                      <a:gd name="connsiteX95" fmla="*/ 335085 w 607258"/>
                      <a:gd name="connsiteY95" fmla="*/ 278338 h 591409"/>
                      <a:gd name="connsiteX96" fmla="*/ 352298 w 607258"/>
                      <a:gd name="connsiteY96" fmla="*/ 294401 h 591409"/>
                      <a:gd name="connsiteX97" fmla="*/ 371194 w 607258"/>
                      <a:gd name="connsiteY97" fmla="*/ 354447 h 591409"/>
                      <a:gd name="connsiteX98" fmla="*/ 368761 w 607258"/>
                      <a:gd name="connsiteY98" fmla="*/ 363693 h 591409"/>
                      <a:gd name="connsiteX99" fmla="*/ 374842 w 607258"/>
                      <a:gd name="connsiteY99" fmla="*/ 388813 h 591409"/>
                      <a:gd name="connsiteX100" fmla="*/ 362588 w 607258"/>
                      <a:gd name="connsiteY100" fmla="*/ 410105 h 591409"/>
                      <a:gd name="connsiteX101" fmla="*/ 319744 w 607258"/>
                      <a:gd name="connsiteY101" fmla="*/ 463055 h 591409"/>
                      <a:gd name="connsiteX102" fmla="*/ 288313 w 607258"/>
                      <a:gd name="connsiteY102" fmla="*/ 463148 h 591409"/>
                      <a:gd name="connsiteX103" fmla="*/ 245469 w 607258"/>
                      <a:gd name="connsiteY103" fmla="*/ 410199 h 591409"/>
                      <a:gd name="connsiteX104" fmla="*/ 233308 w 607258"/>
                      <a:gd name="connsiteY104" fmla="*/ 388907 h 591409"/>
                      <a:gd name="connsiteX105" fmla="*/ 239482 w 607258"/>
                      <a:gd name="connsiteY105" fmla="*/ 363786 h 591409"/>
                      <a:gd name="connsiteX106" fmla="*/ 237050 w 607258"/>
                      <a:gd name="connsiteY106" fmla="*/ 354541 h 591409"/>
                      <a:gd name="connsiteX107" fmla="*/ 236863 w 607258"/>
                      <a:gd name="connsiteY107" fmla="*/ 325031 h 591409"/>
                      <a:gd name="connsiteX108" fmla="*/ 254075 w 607258"/>
                      <a:gd name="connsiteY108" fmla="*/ 294774 h 591409"/>
                      <a:gd name="connsiteX109" fmla="*/ 270071 w 607258"/>
                      <a:gd name="connsiteY109" fmla="*/ 281607 h 591409"/>
                      <a:gd name="connsiteX110" fmla="*/ 285506 w 607258"/>
                      <a:gd name="connsiteY110" fmla="*/ 273669 h 591409"/>
                      <a:gd name="connsiteX111" fmla="*/ 299632 w 607258"/>
                      <a:gd name="connsiteY111" fmla="*/ 270867 h 591409"/>
                      <a:gd name="connsiteX112" fmla="*/ 246074 w 607258"/>
                      <a:gd name="connsiteY112" fmla="*/ 135486 h 591409"/>
                      <a:gd name="connsiteX113" fmla="*/ 242708 w 607258"/>
                      <a:gd name="connsiteY113" fmla="*/ 171715 h 591409"/>
                      <a:gd name="connsiteX114" fmla="*/ 246168 w 607258"/>
                      <a:gd name="connsiteY114" fmla="*/ 207944 h 591409"/>
                      <a:gd name="connsiteX115" fmla="*/ 291334 w 607258"/>
                      <a:gd name="connsiteY115" fmla="*/ 207944 h 591409"/>
                      <a:gd name="connsiteX116" fmla="*/ 291334 w 607258"/>
                      <a:gd name="connsiteY116" fmla="*/ 135486 h 591409"/>
                      <a:gd name="connsiteX117" fmla="*/ 388399 w 607258"/>
                      <a:gd name="connsiteY117" fmla="*/ 135299 h 591409"/>
                      <a:gd name="connsiteX118" fmla="*/ 391391 w 607258"/>
                      <a:gd name="connsiteY118" fmla="*/ 171528 h 591409"/>
                      <a:gd name="connsiteX119" fmla="*/ 388399 w 607258"/>
                      <a:gd name="connsiteY119" fmla="*/ 207757 h 591409"/>
                      <a:gd name="connsiteX120" fmla="*/ 426926 w 607258"/>
                      <a:gd name="connsiteY120" fmla="*/ 207757 h 591409"/>
                      <a:gd name="connsiteX121" fmla="*/ 432162 w 607258"/>
                      <a:gd name="connsiteY121" fmla="*/ 171528 h 591409"/>
                      <a:gd name="connsiteX122" fmla="*/ 426926 w 607258"/>
                      <a:gd name="connsiteY122" fmla="*/ 135299 h 591409"/>
                      <a:gd name="connsiteX123" fmla="*/ 316956 w 607258"/>
                      <a:gd name="connsiteY123" fmla="*/ 135299 h 591409"/>
                      <a:gd name="connsiteX124" fmla="*/ 316956 w 607258"/>
                      <a:gd name="connsiteY124" fmla="*/ 207757 h 591409"/>
                      <a:gd name="connsiteX125" fmla="*/ 362216 w 607258"/>
                      <a:gd name="connsiteY125" fmla="*/ 207757 h 591409"/>
                      <a:gd name="connsiteX126" fmla="*/ 365582 w 607258"/>
                      <a:gd name="connsiteY126" fmla="*/ 171528 h 591409"/>
                      <a:gd name="connsiteX127" fmla="*/ 362122 w 607258"/>
                      <a:gd name="connsiteY127" fmla="*/ 135299 h 591409"/>
                      <a:gd name="connsiteX128" fmla="*/ 181177 w 607258"/>
                      <a:gd name="connsiteY128" fmla="*/ 135299 h 591409"/>
                      <a:gd name="connsiteX129" fmla="*/ 175940 w 607258"/>
                      <a:gd name="connsiteY129" fmla="*/ 171528 h 591409"/>
                      <a:gd name="connsiteX130" fmla="*/ 181177 w 607258"/>
                      <a:gd name="connsiteY130" fmla="*/ 207757 h 591409"/>
                      <a:gd name="connsiteX131" fmla="*/ 219704 w 607258"/>
                      <a:gd name="connsiteY131" fmla="*/ 207757 h 591409"/>
                      <a:gd name="connsiteX132" fmla="*/ 216712 w 607258"/>
                      <a:gd name="connsiteY132" fmla="*/ 171528 h 591409"/>
                      <a:gd name="connsiteX133" fmla="*/ 219704 w 607258"/>
                      <a:gd name="connsiteY133" fmla="*/ 135299 h 591409"/>
                      <a:gd name="connsiteX134" fmla="*/ 253368 w 607258"/>
                      <a:gd name="connsiteY134" fmla="*/ 54157 h 591409"/>
                      <a:gd name="connsiteX135" fmla="*/ 192024 w 607258"/>
                      <a:gd name="connsiteY135" fmla="*/ 109715 h 591409"/>
                      <a:gd name="connsiteX136" fmla="*/ 225876 w 607258"/>
                      <a:gd name="connsiteY136" fmla="*/ 109715 h 591409"/>
                      <a:gd name="connsiteX137" fmla="*/ 253368 w 607258"/>
                      <a:gd name="connsiteY137" fmla="*/ 54157 h 591409"/>
                      <a:gd name="connsiteX138" fmla="*/ 354922 w 607258"/>
                      <a:gd name="connsiteY138" fmla="*/ 54064 h 591409"/>
                      <a:gd name="connsiteX139" fmla="*/ 382414 w 607258"/>
                      <a:gd name="connsiteY139" fmla="*/ 109528 h 591409"/>
                      <a:gd name="connsiteX140" fmla="*/ 416266 w 607258"/>
                      <a:gd name="connsiteY140" fmla="*/ 109528 h 591409"/>
                      <a:gd name="connsiteX141" fmla="*/ 354922 w 607258"/>
                      <a:gd name="connsiteY141" fmla="*/ 54064 h 591409"/>
                      <a:gd name="connsiteX142" fmla="*/ 316956 w 607258"/>
                      <a:gd name="connsiteY142" fmla="*/ 49301 h 591409"/>
                      <a:gd name="connsiteX143" fmla="*/ 316956 w 607258"/>
                      <a:gd name="connsiteY143" fmla="*/ 109715 h 591409"/>
                      <a:gd name="connsiteX144" fmla="*/ 355109 w 607258"/>
                      <a:gd name="connsiteY144" fmla="*/ 109715 h 591409"/>
                      <a:gd name="connsiteX145" fmla="*/ 316956 w 607258"/>
                      <a:gd name="connsiteY145" fmla="*/ 49301 h 591409"/>
                      <a:gd name="connsiteX146" fmla="*/ 291334 w 607258"/>
                      <a:gd name="connsiteY146" fmla="*/ 49021 h 591409"/>
                      <a:gd name="connsiteX147" fmla="*/ 252994 w 607258"/>
                      <a:gd name="connsiteY147" fmla="*/ 109528 h 591409"/>
                      <a:gd name="connsiteX148" fmla="*/ 291334 w 607258"/>
                      <a:gd name="connsiteY148" fmla="*/ 109528 h 591409"/>
                      <a:gd name="connsiteX149" fmla="*/ 304145 w 607258"/>
                      <a:gd name="connsiteY149" fmla="*/ 0 h 591409"/>
                      <a:gd name="connsiteX150" fmla="*/ 476113 w 607258"/>
                      <a:gd name="connsiteY150" fmla="*/ 171715 h 591409"/>
                      <a:gd name="connsiteX151" fmla="*/ 396628 w 607258"/>
                      <a:gd name="connsiteY151" fmla="*/ 316258 h 591409"/>
                      <a:gd name="connsiteX152" fmla="*/ 384565 w 607258"/>
                      <a:gd name="connsiteY152" fmla="*/ 287219 h 591409"/>
                      <a:gd name="connsiteX153" fmla="*/ 374933 w 607258"/>
                      <a:gd name="connsiteY153" fmla="*/ 277975 h 591409"/>
                      <a:gd name="connsiteX154" fmla="*/ 416078 w 607258"/>
                      <a:gd name="connsiteY154" fmla="*/ 233529 h 591409"/>
                      <a:gd name="connsiteX155" fmla="*/ 382321 w 607258"/>
                      <a:gd name="connsiteY155" fmla="*/ 233529 h 591409"/>
                      <a:gd name="connsiteX156" fmla="*/ 365956 w 607258"/>
                      <a:gd name="connsiteY156" fmla="*/ 271625 h 591409"/>
                      <a:gd name="connsiteX157" fmla="*/ 347441 w 607258"/>
                      <a:gd name="connsiteY157" fmla="*/ 257059 h 591409"/>
                      <a:gd name="connsiteX158" fmla="*/ 345290 w 607258"/>
                      <a:gd name="connsiteY158" fmla="*/ 255938 h 591409"/>
                      <a:gd name="connsiteX159" fmla="*/ 355296 w 607258"/>
                      <a:gd name="connsiteY159" fmla="*/ 233715 h 591409"/>
                      <a:gd name="connsiteX160" fmla="*/ 316956 w 607258"/>
                      <a:gd name="connsiteY160" fmla="*/ 233715 h 591409"/>
                      <a:gd name="connsiteX161" fmla="*/ 316956 w 607258"/>
                      <a:gd name="connsiteY161" fmla="*/ 246881 h 591409"/>
                      <a:gd name="connsiteX162" fmla="*/ 305735 w 607258"/>
                      <a:gd name="connsiteY162" fmla="*/ 246134 h 591409"/>
                      <a:gd name="connsiteX163" fmla="*/ 298067 w 607258"/>
                      <a:gd name="connsiteY163" fmla="*/ 246508 h 591409"/>
                      <a:gd name="connsiteX164" fmla="*/ 291334 w 607258"/>
                      <a:gd name="connsiteY164" fmla="*/ 247161 h 591409"/>
                      <a:gd name="connsiteX165" fmla="*/ 291334 w 607258"/>
                      <a:gd name="connsiteY165" fmla="*/ 233529 h 591409"/>
                      <a:gd name="connsiteX166" fmla="*/ 253181 w 607258"/>
                      <a:gd name="connsiteY166" fmla="*/ 233529 h 591409"/>
                      <a:gd name="connsiteX167" fmla="*/ 263654 w 607258"/>
                      <a:gd name="connsiteY167" fmla="*/ 256592 h 591409"/>
                      <a:gd name="connsiteX168" fmla="*/ 256548 w 607258"/>
                      <a:gd name="connsiteY168" fmla="*/ 261074 h 591409"/>
                      <a:gd name="connsiteX169" fmla="*/ 242427 w 607258"/>
                      <a:gd name="connsiteY169" fmla="*/ 271812 h 591409"/>
                      <a:gd name="connsiteX170" fmla="*/ 225969 w 607258"/>
                      <a:gd name="connsiteY170" fmla="*/ 233529 h 591409"/>
                      <a:gd name="connsiteX171" fmla="*/ 192212 w 607258"/>
                      <a:gd name="connsiteY171" fmla="*/ 233529 h 591409"/>
                      <a:gd name="connsiteX172" fmla="*/ 234946 w 607258"/>
                      <a:gd name="connsiteY172" fmla="*/ 279095 h 591409"/>
                      <a:gd name="connsiteX173" fmla="*/ 213345 w 607258"/>
                      <a:gd name="connsiteY173" fmla="*/ 317192 h 591409"/>
                      <a:gd name="connsiteX174" fmla="*/ 132177 w 607258"/>
                      <a:gd name="connsiteY174" fmla="*/ 171715 h 591409"/>
                      <a:gd name="connsiteX175" fmla="*/ 304145 w 607258"/>
                      <a:gd name="connsiteY175" fmla="*/ 0 h 5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258" h="591409">
                        <a:moveTo>
                          <a:pt x="254856" y="462909"/>
                        </a:moveTo>
                        <a:lnTo>
                          <a:pt x="281230" y="545836"/>
                        </a:lnTo>
                        <a:lnTo>
                          <a:pt x="284784" y="557043"/>
                        </a:lnTo>
                        <a:lnTo>
                          <a:pt x="296568" y="523797"/>
                        </a:lnTo>
                        <a:cubicBezTo>
                          <a:pt x="269446" y="486256"/>
                          <a:pt x="298626" y="484388"/>
                          <a:pt x="303676" y="484388"/>
                        </a:cubicBezTo>
                        <a:lnTo>
                          <a:pt x="303769" y="484388"/>
                        </a:lnTo>
                        <a:lnTo>
                          <a:pt x="303863" y="484388"/>
                        </a:lnTo>
                        <a:lnTo>
                          <a:pt x="304050" y="484388"/>
                        </a:lnTo>
                        <a:lnTo>
                          <a:pt x="304144" y="484388"/>
                        </a:lnTo>
                        <a:cubicBezTo>
                          <a:pt x="309287" y="484388"/>
                          <a:pt x="338280" y="486256"/>
                          <a:pt x="311252" y="523797"/>
                        </a:cubicBezTo>
                        <a:lnTo>
                          <a:pt x="322942" y="557043"/>
                        </a:lnTo>
                        <a:lnTo>
                          <a:pt x="326590" y="545836"/>
                        </a:lnTo>
                        <a:lnTo>
                          <a:pt x="352870" y="462909"/>
                        </a:lnTo>
                        <a:cubicBezTo>
                          <a:pt x="352870" y="462909"/>
                          <a:pt x="373352" y="476263"/>
                          <a:pt x="407395" y="489244"/>
                        </a:cubicBezTo>
                        <a:cubicBezTo>
                          <a:pt x="413662" y="491579"/>
                          <a:pt x="418712" y="494287"/>
                          <a:pt x="423014" y="497556"/>
                        </a:cubicBezTo>
                        <a:cubicBezTo>
                          <a:pt x="439942" y="489711"/>
                          <a:pt x="449575" y="483454"/>
                          <a:pt x="449575" y="483454"/>
                        </a:cubicBezTo>
                        <a:lnTo>
                          <a:pt x="471647" y="553214"/>
                        </a:lnTo>
                        <a:lnTo>
                          <a:pt x="474640" y="562646"/>
                        </a:lnTo>
                        <a:lnTo>
                          <a:pt x="484460" y="534630"/>
                        </a:lnTo>
                        <a:cubicBezTo>
                          <a:pt x="461733" y="503065"/>
                          <a:pt x="486237" y="501571"/>
                          <a:pt x="490446" y="501571"/>
                        </a:cubicBezTo>
                        <a:lnTo>
                          <a:pt x="490539" y="501571"/>
                        </a:lnTo>
                        <a:lnTo>
                          <a:pt x="490726" y="501571"/>
                        </a:lnTo>
                        <a:lnTo>
                          <a:pt x="490820" y="501571"/>
                        </a:lnTo>
                        <a:lnTo>
                          <a:pt x="490913" y="501571"/>
                        </a:lnTo>
                        <a:cubicBezTo>
                          <a:pt x="495215" y="501571"/>
                          <a:pt x="519625" y="503065"/>
                          <a:pt x="496899" y="534630"/>
                        </a:cubicBezTo>
                        <a:lnTo>
                          <a:pt x="506813" y="562646"/>
                        </a:lnTo>
                        <a:lnTo>
                          <a:pt x="509805" y="553214"/>
                        </a:lnTo>
                        <a:lnTo>
                          <a:pt x="531877" y="483454"/>
                        </a:lnTo>
                        <a:cubicBezTo>
                          <a:pt x="531877" y="483454"/>
                          <a:pt x="548899" y="494567"/>
                          <a:pt x="577611" y="505493"/>
                        </a:cubicBezTo>
                        <a:cubicBezTo>
                          <a:pt x="609129" y="516980"/>
                          <a:pt x="607165" y="542848"/>
                          <a:pt x="607258" y="591409"/>
                        </a:cubicBezTo>
                        <a:lnTo>
                          <a:pt x="490352" y="591409"/>
                        </a:lnTo>
                        <a:lnTo>
                          <a:pt x="484366" y="591409"/>
                        </a:lnTo>
                        <a:lnTo>
                          <a:pt x="442935" y="591409"/>
                        </a:lnTo>
                        <a:lnTo>
                          <a:pt x="373072" y="591409"/>
                        </a:lnTo>
                        <a:lnTo>
                          <a:pt x="303769" y="591409"/>
                        </a:lnTo>
                        <a:lnTo>
                          <a:pt x="296568" y="591409"/>
                        </a:lnTo>
                        <a:lnTo>
                          <a:pt x="234093" y="591409"/>
                        </a:lnTo>
                        <a:lnTo>
                          <a:pt x="164230" y="591409"/>
                        </a:lnTo>
                        <a:lnTo>
                          <a:pt x="117093" y="591409"/>
                        </a:lnTo>
                        <a:lnTo>
                          <a:pt x="111108" y="591409"/>
                        </a:lnTo>
                        <a:lnTo>
                          <a:pt x="0" y="591409"/>
                        </a:lnTo>
                        <a:cubicBezTo>
                          <a:pt x="655" y="542848"/>
                          <a:pt x="-1403" y="516980"/>
                          <a:pt x="30208" y="505493"/>
                        </a:cubicBezTo>
                        <a:cubicBezTo>
                          <a:pt x="58734" y="494661"/>
                          <a:pt x="75942" y="483454"/>
                          <a:pt x="75942" y="483454"/>
                        </a:cubicBezTo>
                        <a:lnTo>
                          <a:pt x="98014" y="553214"/>
                        </a:lnTo>
                        <a:lnTo>
                          <a:pt x="101007" y="562646"/>
                        </a:lnTo>
                        <a:lnTo>
                          <a:pt x="110827" y="534630"/>
                        </a:lnTo>
                        <a:cubicBezTo>
                          <a:pt x="88194" y="503065"/>
                          <a:pt x="112604" y="501571"/>
                          <a:pt x="116813" y="501571"/>
                        </a:cubicBezTo>
                        <a:lnTo>
                          <a:pt x="117000" y="501571"/>
                        </a:lnTo>
                        <a:lnTo>
                          <a:pt x="117093" y="501571"/>
                        </a:lnTo>
                        <a:lnTo>
                          <a:pt x="117187" y="501571"/>
                        </a:lnTo>
                        <a:lnTo>
                          <a:pt x="117374" y="501571"/>
                        </a:lnTo>
                        <a:cubicBezTo>
                          <a:pt x="121583" y="501571"/>
                          <a:pt x="145993" y="503065"/>
                          <a:pt x="123360" y="534630"/>
                        </a:cubicBezTo>
                        <a:lnTo>
                          <a:pt x="133180" y="562646"/>
                        </a:lnTo>
                        <a:lnTo>
                          <a:pt x="136172" y="553214"/>
                        </a:lnTo>
                        <a:lnTo>
                          <a:pt x="158244" y="483454"/>
                        </a:lnTo>
                        <a:cubicBezTo>
                          <a:pt x="158244" y="483454"/>
                          <a:pt x="167877" y="489804"/>
                          <a:pt x="184806" y="497556"/>
                        </a:cubicBezTo>
                        <a:cubicBezTo>
                          <a:pt x="189014" y="494194"/>
                          <a:pt x="194158" y="491485"/>
                          <a:pt x="200424" y="489244"/>
                        </a:cubicBezTo>
                        <a:cubicBezTo>
                          <a:pt x="234467" y="476263"/>
                          <a:pt x="254856" y="462909"/>
                          <a:pt x="254856" y="462909"/>
                        </a:cubicBezTo>
                        <a:close/>
                        <a:moveTo>
                          <a:pt x="486780" y="322405"/>
                        </a:moveTo>
                        <a:cubicBezTo>
                          <a:pt x="499780" y="321284"/>
                          <a:pt x="509601" y="324553"/>
                          <a:pt x="516615" y="328662"/>
                        </a:cubicBezTo>
                        <a:cubicBezTo>
                          <a:pt x="527090" y="334546"/>
                          <a:pt x="531112" y="342111"/>
                          <a:pt x="531112" y="342111"/>
                        </a:cubicBezTo>
                        <a:cubicBezTo>
                          <a:pt x="531112" y="342111"/>
                          <a:pt x="555148" y="343699"/>
                          <a:pt x="547012" y="392546"/>
                        </a:cubicBezTo>
                        <a:cubicBezTo>
                          <a:pt x="546544" y="395067"/>
                          <a:pt x="545796" y="397682"/>
                          <a:pt x="544954" y="400297"/>
                        </a:cubicBezTo>
                        <a:cubicBezTo>
                          <a:pt x="549630" y="399737"/>
                          <a:pt x="555429" y="402632"/>
                          <a:pt x="550004" y="421405"/>
                        </a:cubicBezTo>
                        <a:cubicBezTo>
                          <a:pt x="546170" y="435134"/>
                          <a:pt x="542522" y="438964"/>
                          <a:pt x="539810" y="439244"/>
                        </a:cubicBezTo>
                        <a:cubicBezTo>
                          <a:pt x="537285" y="455588"/>
                          <a:pt x="524191" y="476322"/>
                          <a:pt x="503802" y="483700"/>
                        </a:cubicBezTo>
                        <a:cubicBezTo>
                          <a:pt x="495197" y="486689"/>
                          <a:pt x="485845" y="486689"/>
                          <a:pt x="477334" y="483700"/>
                        </a:cubicBezTo>
                        <a:cubicBezTo>
                          <a:pt x="456664" y="476509"/>
                          <a:pt x="443944" y="455681"/>
                          <a:pt x="441419" y="439244"/>
                        </a:cubicBezTo>
                        <a:cubicBezTo>
                          <a:pt x="438707" y="439150"/>
                          <a:pt x="435059" y="435228"/>
                          <a:pt x="431225" y="421405"/>
                        </a:cubicBezTo>
                        <a:cubicBezTo>
                          <a:pt x="425800" y="402632"/>
                          <a:pt x="431412" y="399737"/>
                          <a:pt x="436275" y="400297"/>
                        </a:cubicBezTo>
                        <a:cubicBezTo>
                          <a:pt x="435340" y="397682"/>
                          <a:pt x="434685" y="395161"/>
                          <a:pt x="434217" y="392546"/>
                        </a:cubicBezTo>
                        <a:cubicBezTo>
                          <a:pt x="432440" y="383860"/>
                          <a:pt x="431973" y="375641"/>
                          <a:pt x="434030" y="367795"/>
                        </a:cubicBezTo>
                        <a:cubicBezTo>
                          <a:pt x="436462" y="357335"/>
                          <a:pt x="442167" y="348836"/>
                          <a:pt x="448527" y="342392"/>
                        </a:cubicBezTo>
                        <a:cubicBezTo>
                          <a:pt x="452642" y="338095"/>
                          <a:pt x="457132" y="334360"/>
                          <a:pt x="461995" y="331277"/>
                        </a:cubicBezTo>
                        <a:cubicBezTo>
                          <a:pt x="466017" y="328569"/>
                          <a:pt x="470319" y="326141"/>
                          <a:pt x="475089" y="324553"/>
                        </a:cubicBezTo>
                        <a:cubicBezTo>
                          <a:pt x="478830" y="323152"/>
                          <a:pt x="482852" y="322405"/>
                          <a:pt x="486780" y="322405"/>
                        </a:cubicBezTo>
                        <a:close/>
                        <a:moveTo>
                          <a:pt x="113711" y="322405"/>
                        </a:moveTo>
                        <a:cubicBezTo>
                          <a:pt x="126714" y="321284"/>
                          <a:pt x="136536" y="324553"/>
                          <a:pt x="143552" y="328662"/>
                        </a:cubicBezTo>
                        <a:cubicBezTo>
                          <a:pt x="154029" y="334546"/>
                          <a:pt x="157958" y="342111"/>
                          <a:pt x="157958" y="342111"/>
                        </a:cubicBezTo>
                        <a:cubicBezTo>
                          <a:pt x="157958" y="342111"/>
                          <a:pt x="182092" y="343699"/>
                          <a:pt x="173954" y="392546"/>
                        </a:cubicBezTo>
                        <a:cubicBezTo>
                          <a:pt x="173486" y="395067"/>
                          <a:pt x="172738" y="397682"/>
                          <a:pt x="171802" y="400297"/>
                        </a:cubicBezTo>
                        <a:cubicBezTo>
                          <a:pt x="176573" y="399737"/>
                          <a:pt x="182279" y="402632"/>
                          <a:pt x="176947" y="421405"/>
                        </a:cubicBezTo>
                        <a:cubicBezTo>
                          <a:pt x="173112" y="435134"/>
                          <a:pt x="169464" y="438964"/>
                          <a:pt x="166751" y="439244"/>
                        </a:cubicBezTo>
                        <a:cubicBezTo>
                          <a:pt x="164225" y="455588"/>
                          <a:pt x="151129" y="476322"/>
                          <a:pt x="130643" y="483700"/>
                        </a:cubicBezTo>
                        <a:cubicBezTo>
                          <a:pt x="122037" y="486689"/>
                          <a:pt x="112682" y="486689"/>
                          <a:pt x="104264" y="483700"/>
                        </a:cubicBezTo>
                        <a:cubicBezTo>
                          <a:pt x="83497" y="476509"/>
                          <a:pt x="70775" y="455681"/>
                          <a:pt x="68343" y="439244"/>
                        </a:cubicBezTo>
                        <a:cubicBezTo>
                          <a:pt x="65536" y="438964"/>
                          <a:pt x="61982" y="435134"/>
                          <a:pt x="58053" y="421592"/>
                        </a:cubicBezTo>
                        <a:cubicBezTo>
                          <a:pt x="52721" y="402726"/>
                          <a:pt x="58427" y="399924"/>
                          <a:pt x="63198" y="400391"/>
                        </a:cubicBezTo>
                        <a:cubicBezTo>
                          <a:pt x="62169" y="397776"/>
                          <a:pt x="61608" y="395254"/>
                          <a:pt x="61046" y="392639"/>
                        </a:cubicBezTo>
                        <a:cubicBezTo>
                          <a:pt x="59363" y="383953"/>
                          <a:pt x="58801" y="375734"/>
                          <a:pt x="60953" y="367889"/>
                        </a:cubicBezTo>
                        <a:cubicBezTo>
                          <a:pt x="63291" y="357428"/>
                          <a:pt x="69091" y="348929"/>
                          <a:pt x="75452" y="342485"/>
                        </a:cubicBezTo>
                        <a:cubicBezTo>
                          <a:pt x="79568" y="338282"/>
                          <a:pt x="84058" y="334546"/>
                          <a:pt x="88922" y="331371"/>
                        </a:cubicBezTo>
                        <a:cubicBezTo>
                          <a:pt x="92758" y="328662"/>
                          <a:pt x="97154" y="326327"/>
                          <a:pt x="101831" y="324646"/>
                        </a:cubicBezTo>
                        <a:cubicBezTo>
                          <a:pt x="105573" y="323432"/>
                          <a:pt x="109502" y="322685"/>
                          <a:pt x="113711" y="322405"/>
                        </a:cubicBezTo>
                        <a:close/>
                        <a:moveTo>
                          <a:pt x="299632" y="270867"/>
                        </a:moveTo>
                        <a:cubicBezTo>
                          <a:pt x="314973" y="269560"/>
                          <a:pt x="326666" y="273389"/>
                          <a:pt x="335085" y="278338"/>
                        </a:cubicBezTo>
                        <a:cubicBezTo>
                          <a:pt x="347527" y="285342"/>
                          <a:pt x="352298" y="294401"/>
                          <a:pt x="352298" y="294401"/>
                        </a:cubicBezTo>
                        <a:cubicBezTo>
                          <a:pt x="352298" y="294401"/>
                          <a:pt x="380922" y="296455"/>
                          <a:pt x="371194" y="354447"/>
                        </a:cubicBezTo>
                        <a:cubicBezTo>
                          <a:pt x="370632" y="357436"/>
                          <a:pt x="369884" y="360517"/>
                          <a:pt x="368761" y="363693"/>
                        </a:cubicBezTo>
                        <a:cubicBezTo>
                          <a:pt x="374468" y="363039"/>
                          <a:pt x="381203" y="366401"/>
                          <a:pt x="374842" y="388813"/>
                        </a:cubicBezTo>
                        <a:cubicBezTo>
                          <a:pt x="370258" y="405249"/>
                          <a:pt x="365862" y="409825"/>
                          <a:pt x="362588" y="410105"/>
                        </a:cubicBezTo>
                        <a:cubicBezTo>
                          <a:pt x="359594" y="429529"/>
                          <a:pt x="344066" y="454276"/>
                          <a:pt x="319744" y="463055"/>
                        </a:cubicBezTo>
                        <a:cubicBezTo>
                          <a:pt x="309641" y="466790"/>
                          <a:pt x="298416" y="466790"/>
                          <a:pt x="288313" y="463148"/>
                        </a:cubicBezTo>
                        <a:cubicBezTo>
                          <a:pt x="263617" y="454557"/>
                          <a:pt x="248462" y="429809"/>
                          <a:pt x="245469" y="410199"/>
                        </a:cubicBezTo>
                        <a:cubicBezTo>
                          <a:pt x="242288" y="409825"/>
                          <a:pt x="237892" y="405342"/>
                          <a:pt x="233308" y="388907"/>
                        </a:cubicBezTo>
                        <a:cubicBezTo>
                          <a:pt x="226947" y="366494"/>
                          <a:pt x="233682" y="363319"/>
                          <a:pt x="239482" y="363786"/>
                        </a:cubicBezTo>
                        <a:cubicBezTo>
                          <a:pt x="238360" y="360704"/>
                          <a:pt x="237518" y="357716"/>
                          <a:pt x="237050" y="354541"/>
                        </a:cubicBezTo>
                        <a:cubicBezTo>
                          <a:pt x="234992" y="344082"/>
                          <a:pt x="234431" y="334370"/>
                          <a:pt x="236863" y="325031"/>
                        </a:cubicBezTo>
                        <a:cubicBezTo>
                          <a:pt x="239763" y="312517"/>
                          <a:pt x="246498" y="302525"/>
                          <a:pt x="254075" y="294774"/>
                        </a:cubicBezTo>
                        <a:cubicBezTo>
                          <a:pt x="258846" y="289731"/>
                          <a:pt x="264365" y="285249"/>
                          <a:pt x="270071" y="281607"/>
                        </a:cubicBezTo>
                        <a:cubicBezTo>
                          <a:pt x="274655" y="278338"/>
                          <a:pt x="279894" y="275537"/>
                          <a:pt x="285506" y="273669"/>
                        </a:cubicBezTo>
                        <a:cubicBezTo>
                          <a:pt x="289903" y="272175"/>
                          <a:pt x="294674" y="271148"/>
                          <a:pt x="299632" y="270867"/>
                        </a:cubicBezTo>
                        <a:close/>
                        <a:moveTo>
                          <a:pt x="246074" y="135486"/>
                        </a:moveTo>
                        <a:cubicBezTo>
                          <a:pt x="243923" y="146504"/>
                          <a:pt x="242708" y="158643"/>
                          <a:pt x="242708" y="171715"/>
                        </a:cubicBezTo>
                        <a:cubicBezTo>
                          <a:pt x="242708" y="184787"/>
                          <a:pt x="244017" y="196833"/>
                          <a:pt x="246168" y="207944"/>
                        </a:cubicBezTo>
                        <a:lnTo>
                          <a:pt x="291334" y="207944"/>
                        </a:lnTo>
                        <a:lnTo>
                          <a:pt x="291334" y="135486"/>
                        </a:lnTo>
                        <a:close/>
                        <a:moveTo>
                          <a:pt x="388399" y="135299"/>
                        </a:moveTo>
                        <a:cubicBezTo>
                          <a:pt x="390269" y="146504"/>
                          <a:pt x="391391" y="158643"/>
                          <a:pt x="391391" y="171528"/>
                        </a:cubicBezTo>
                        <a:cubicBezTo>
                          <a:pt x="391391" y="184507"/>
                          <a:pt x="390269" y="196459"/>
                          <a:pt x="388399" y="207757"/>
                        </a:cubicBezTo>
                        <a:lnTo>
                          <a:pt x="426926" y="207757"/>
                        </a:lnTo>
                        <a:cubicBezTo>
                          <a:pt x="430292" y="196366"/>
                          <a:pt x="432162" y="184134"/>
                          <a:pt x="432162" y="171528"/>
                        </a:cubicBezTo>
                        <a:cubicBezTo>
                          <a:pt x="432162" y="159016"/>
                          <a:pt x="430292" y="146784"/>
                          <a:pt x="426926" y="135299"/>
                        </a:cubicBezTo>
                        <a:close/>
                        <a:moveTo>
                          <a:pt x="316956" y="135299"/>
                        </a:moveTo>
                        <a:lnTo>
                          <a:pt x="316956" y="207757"/>
                        </a:lnTo>
                        <a:lnTo>
                          <a:pt x="362216" y="207757"/>
                        </a:lnTo>
                        <a:cubicBezTo>
                          <a:pt x="364367" y="196739"/>
                          <a:pt x="365582" y="184601"/>
                          <a:pt x="365582" y="171528"/>
                        </a:cubicBezTo>
                        <a:cubicBezTo>
                          <a:pt x="365582" y="158456"/>
                          <a:pt x="364273" y="146411"/>
                          <a:pt x="362122" y="135299"/>
                        </a:cubicBezTo>
                        <a:close/>
                        <a:moveTo>
                          <a:pt x="181177" y="135299"/>
                        </a:moveTo>
                        <a:cubicBezTo>
                          <a:pt x="177811" y="146784"/>
                          <a:pt x="175940" y="159016"/>
                          <a:pt x="175940" y="171528"/>
                        </a:cubicBezTo>
                        <a:cubicBezTo>
                          <a:pt x="175940" y="184134"/>
                          <a:pt x="177811" y="196366"/>
                          <a:pt x="181177" y="207757"/>
                        </a:cubicBezTo>
                        <a:lnTo>
                          <a:pt x="219704" y="207757"/>
                        </a:lnTo>
                        <a:cubicBezTo>
                          <a:pt x="217834" y="196553"/>
                          <a:pt x="216712" y="184507"/>
                          <a:pt x="216712" y="171528"/>
                        </a:cubicBezTo>
                        <a:cubicBezTo>
                          <a:pt x="216712" y="158643"/>
                          <a:pt x="217834" y="146691"/>
                          <a:pt x="219704" y="135299"/>
                        </a:cubicBezTo>
                        <a:close/>
                        <a:moveTo>
                          <a:pt x="253368" y="54157"/>
                        </a:moveTo>
                        <a:cubicBezTo>
                          <a:pt x="227372" y="65362"/>
                          <a:pt x="205771" y="85064"/>
                          <a:pt x="192024" y="109715"/>
                        </a:cubicBezTo>
                        <a:lnTo>
                          <a:pt x="225876" y="109715"/>
                        </a:lnTo>
                        <a:cubicBezTo>
                          <a:pt x="232796" y="87118"/>
                          <a:pt x="242895" y="68723"/>
                          <a:pt x="253368" y="54157"/>
                        </a:cubicBezTo>
                        <a:close/>
                        <a:moveTo>
                          <a:pt x="354922" y="54064"/>
                        </a:moveTo>
                        <a:cubicBezTo>
                          <a:pt x="365395" y="68630"/>
                          <a:pt x="375494" y="87025"/>
                          <a:pt x="382414" y="109528"/>
                        </a:cubicBezTo>
                        <a:lnTo>
                          <a:pt x="416266" y="109528"/>
                        </a:lnTo>
                        <a:cubicBezTo>
                          <a:pt x="402519" y="85064"/>
                          <a:pt x="380918" y="65362"/>
                          <a:pt x="354922" y="54064"/>
                        </a:cubicBezTo>
                        <a:close/>
                        <a:moveTo>
                          <a:pt x="316956" y="49301"/>
                        </a:moveTo>
                        <a:lnTo>
                          <a:pt x="316956" y="109715"/>
                        </a:lnTo>
                        <a:lnTo>
                          <a:pt x="355109" y="109715"/>
                        </a:lnTo>
                        <a:cubicBezTo>
                          <a:pt x="344916" y="81702"/>
                          <a:pt x="329487" y="61907"/>
                          <a:pt x="316956" y="49301"/>
                        </a:cubicBezTo>
                        <a:close/>
                        <a:moveTo>
                          <a:pt x="291334" y="49021"/>
                        </a:moveTo>
                        <a:cubicBezTo>
                          <a:pt x="278803" y="61534"/>
                          <a:pt x="263093" y="81422"/>
                          <a:pt x="252994" y="109528"/>
                        </a:cubicBezTo>
                        <a:lnTo>
                          <a:pt x="291334" y="109528"/>
                        </a:lnTo>
                        <a:close/>
                        <a:moveTo>
                          <a:pt x="304145" y="0"/>
                        </a:moveTo>
                        <a:cubicBezTo>
                          <a:pt x="399059" y="0"/>
                          <a:pt x="476113" y="77034"/>
                          <a:pt x="476113" y="171715"/>
                        </a:cubicBezTo>
                        <a:cubicBezTo>
                          <a:pt x="476113" y="232315"/>
                          <a:pt x="444413" y="285725"/>
                          <a:pt x="396628" y="316258"/>
                        </a:cubicBezTo>
                        <a:cubicBezTo>
                          <a:pt x="394664" y="304680"/>
                          <a:pt x="390643" y="294969"/>
                          <a:pt x="384565" y="287219"/>
                        </a:cubicBezTo>
                        <a:cubicBezTo>
                          <a:pt x="381573" y="283484"/>
                          <a:pt x="378300" y="280496"/>
                          <a:pt x="374933" y="277975"/>
                        </a:cubicBezTo>
                        <a:cubicBezTo>
                          <a:pt x="392046" y="266677"/>
                          <a:pt x="406166" y="251457"/>
                          <a:pt x="416078" y="233529"/>
                        </a:cubicBezTo>
                        <a:lnTo>
                          <a:pt x="382321" y="233529"/>
                        </a:lnTo>
                        <a:cubicBezTo>
                          <a:pt x="377926" y="247908"/>
                          <a:pt x="372222" y="260607"/>
                          <a:pt x="365956" y="271625"/>
                        </a:cubicBezTo>
                        <a:cubicBezTo>
                          <a:pt x="361748" y="267050"/>
                          <a:pt x="355670" y="261728"/>
                          <a:pt x="347441" y="257059"/>
                        </a:cubicBezTo>
                        <a:cubicBezTo>
                          <a:pt x="346693" y="256685"/>
                          <a:pt x="346038" y="256312"/>
                          <a:pt x="345290" y="255938"/>
                        </a:cubicBezTo>
                        <a:cubicBezTo>
                          <a:pt x="348937" y="249216"/>
                          <a:pt x="352397" y="241746"/>
                          <a:pt x="355296" y="233715"/>
                        </a:cubicBezTo>
                        <a:lnTo>
                          <a:pt x="316956" y="233715"/>
                        </a:lnTo>
                        <a:lnTo>
                          <a:pt x="316956" y="246881"/>
                        </a:lnTo>
                        <a:cubicBezTo>
                          <a:pt x="313403" y="246414"/>
                          <a:pt x="309662" y="246134"/>
                          <a:pt x="305735" y="246134"/>
                        </a:cubicBezTo>
                        <a:cubicBezTo>
                          <a:pt x="303303" y="246134"/>
                          <a:pt x="300685" y="246228"/>
                          <a:pt x="298067" y="246508"/>
                        </a:cubicBezTo>
                        <a:cubicBezTo>
                          <a:pt x="295822" y="246508"/>
                          <a:pt x="293578" y="246788"/>
                          <a:pt x="291334" y="247161"/>
                        </a:cubicBezTo>
                        <a:lnTo>
                          <a:pt x="291334" y="233529"/>
                        </a:lnTo>
                        <a:lnTo>
                          <a:pt x="253181" y="233529"/>
                        </a:lnTo>
                        <a:cubicBezTo>
                          <a:pt x="256267" y="241932"/>
                          <a:pt x="259727" y="249589"/>
                          <a:pt x="263654" y="256592"/>
                        </a:cubicBezTo>
                        <a:cubicBezTo>
                          <a:pt x="261223" y="257993"/>
                          <a:pt x="258885" y="259487"/>
                          <a:pt x="256548" y="261074"/>
                        </a:cubicBezTo>
                        <a:cubicBezTo>
                          <a:pt x="251498" y="264155"/>
                          <a:pt x="246822" y="267797"/>
                          <a:pt x="242427" y="271812"/>
                        </a:cubicBezTo>
                        <a:cubicBezTo>
                          <a:pt x="236162" y="260701"/>
                          <a:pt x="230458" y="248002"/>
                          <a:pt x="225969" y="233529"/>
                        </a:cubicBezTo>
                        <a:lnTo>
                          <a:pt x="192212" y="233529"/>
                        </a:lnTo>
                        <a:cubicBezTo>
                          <a:pt x="202404" y="252017"/>
                          <a:pt x="217273" y="267704"/>
                          <a:pt x="234946" y="279095"/>
                        </a:cubicBezTo>
                        <a:cubicBezTo>
                          <a:pt x="224380" y="290487"/>
                          <a:pt x="216992" y="303279"/>
                          <a:pt x="213345" y="317192"/>
                        </a:cubicBezTo>
                        <a:cubicBezTo>
                          <a:pt x="164719" y="286939"/>
                          <a:pt x="132177" y="232968"/>
                          <a:pt x="132177" y="171715"/>
                        </a:cubicBezTo>
                        <a:cubicBezTo>
                          <a:pt x="132177" y="76940"/>
                          <a:pt x="209418" y="0"/>
                          <a:pt x="304145" y="0"/>
                        </a:cubicBezTo>
                        <a:close/>
                      </a:path>
                    </a:pathLst>
                  </a:custGeom>
                  <a:solidFill>
                    <a:srgbClr val="9A0002"/>
                  </a:solidFill>
                  <a:ln>
                    <a:noFill/>
                  </a:ln>
                </p:spPr>
                <p:txBody>
                  <a:bodyPr vert="horz" wrap="square" lIns="91440" tIns="45720" rIns="91440" bIns="45720" numCol="1" anchor="t" anchorCtr="0" compatLnSpc="1">
                    <a:normAutofit fontScale="8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grpSp>
              <p:nvGrpSpPr>
                <p:cNvPr id="25" name="islíḋe"/>
                <p:cNvGrpSpPr/>
                <p:nvPr/>
              </p:nvGrpSpPr>
              <p:grpSpPr>
                <a:xfrm>
                  <a:off x="4186554" y="3218501"/>
                  <a:ext cx="1079317" cy="1104045"/>
                  <a:chOff x="5385151" y="2582722"/>
                  <a:chExt cx="1421698" cy="1421698"/>
                </a:xfrm>
              </p:grpSpPr>
              <p:sp>
                <p:nvSpPr>
                  <p:cNvPr id="26" name="íṩľîdé"/>
                  <p:cNvSpPr/>
                  <p:nvPr/>
                </p:nvSpPr>
                <p:spPr>
                  <a:xfrm>
                    <a:off x="5385151" y="2582722"/>
                    <a:ext cx="1421698" cy="1421698"/>
                  </a:xfrm>
                  <a:prstGeom prst="ellipse">
                    <a:avLst/>
                  </a:prstGeom>
                  <a:noFill/>
                  <a:ln>
                    <a:solidFill>
                      <a:srgbClr val="9A0001"/>
                    </a:solidFill>
                  </a:ln>
                  <a:effectLst>
                    <a:outerShdw blurRad="1168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cs typeface="+mn-ea"/>
                      <a:sym typeface="+mn-lt"/>
                    </a:endParaRPr>
                  </a:p>
                </p:txBody>
              </p:sp>
              <p:sp>
                <p:nvSpPr>
                  <p:cNvPr id="27" name="ïṧľîḑé"/>
                  <p:cNvSpPr/>
                  <p:nvPr/>
                </p:nvSpPr>
                <p:spPr bwMode="auto">
                  <a:xfrm>
                    <a:off x="5795408" y="3000825"/>
                    <a:ext cx="601184" cy="585493"/>
                  </a:xfrm>
                  <a:custGeom>
                    <a:avLst/>
                    <a:gdLst>
                      <a:gd name="connsiteX0" fmla="*/ 254856 w 607258"/>
                      <a:gd name="connsiteY0" fmla="*/ 462909 h 591409"/>
                      <a:gd name="connsiteX1" fmla="*/ 281230 w 607258"/>
                      <a:gd name="connsiteY1" fmla="*/ 545836 h 591409"/>
                      <a:gd name="connsiteX2" fmla="*/ 284784 w 607258"/>
                      <a:gd name="connsiteY2" fmla="*/ 557043 h 591409"/>
                      <a:gd name="connsiteX3" fmla="*/ 296568 w 607258"/>
                      <a:gd name="connsiteY3" fmla="*/ 523797 h 591409"/>
                      <a:gd name="connsiteX4" fmla="*/ 303676 w 607258"/>
                      <a:gd name="connsiteY4" fmla="*/ 484388 h 591409"/>
                      <a:gd name="connsiteX5" fmla="*/ 303769 w 607258"/>
                      <a:gd name="connsiteY5" fmla="*/ 484388 h 591409"/>
                      <a:gd name="connsiteX6" fmla="*/ 303863 w 607258"/>
                      <a:gd name="connsiteY6" fmla="*/ 484388 h 591409"/>
                      <a:gd name="connsiteX7" fmla="*/ 304050 w 607258"/>
                      <a:gd name="connsiteY7" fmla="*/ 484388 h 591409"/>
                      <a:gd name="connsiteX8" fmla="*/ 304144 w 607258"/>
                      <a:gd name="connsiteY8" fmla="*/ 484388 h 591409"/>
                      <a:gd name="connsiteX9" fmla="*/ 311252 w 607258"/>
                      <a:gd name="connsiteY9" fmla="*/ 523797 h 591409"/>
                      <a:gd name="connsiteX10" fmla="*/ 322942 w 607258"/>
                      <a:gd name="connsiteY10" fmla="*/ 557043 h 591409"/>
                      <a:gd name="connsiteX11" fmla="*/ 326590 w 607258"/>
                      <a:gd name="connsiteY11" fmla="*/ 545836 h 591409"/>
                      <a:gd name="connsiteX12" fmla="*/ 352870 w 607258"/>
                      <a:gd name="connsiteY12" fmla="*/ 462909 h 591409"/>
                      <a:gd name="connsiteX13" fmla="*/ 407395 w 607258"/>
                      <a:gd name="connsiteY13" fmla="*/ 489244 h 591409"/>
                      <a:gd name="connsiteX14" fmla="*/ 423014 w 607258"/>
                      <a:gd name="connsiteY14" fmla="*/ 497556 h 591409"/>
                      <a:gd name="connsiteX15" fmla="*/ 449575 w 607258"/>
                      <a:gd name="connsiteY15" fmla="*/ 483454 h 591409"/>
                      <a:gd name="connsiteX16" fmla="*/ 471647 w 607258"/>
                      <a:gd name="connsiteY16" fmla="*/ 553214 h 591409"/>
                      <a:gd name="connsiteX17" fmla="*/ 474640 w 607258"/>
                      <a:gd name="connsiteY17" fmla="*/ 562646 h 591409"/>
                      <a:gd name="connsiteX18" fmla="*/ 484460 w 607258"/>
                      <a:gd name="connsiteY18" fmla="*/ 534630 h 591409"/>
                      <a:gd name="connsiteX19" fmla="*/ 490446 w 607258"/>
                      <a:gd name="connsiteY19" fmla="*/ 501571 h 591409"/>
                      <a:gd name="connsiteX20" fmla="*/ 490539 w 607258"/>
                      <a:gd name="connsiteY20" fmla="*/ 501571 h 591409"/>
                      <a:gd name="connsiteX21" fmla="*/ 490726 w 607258"/>
                      <a:gd name="connsiteY21" fmla="*/ 501571 h 591409"/>
                      <a:gd name="connsiteX22" fmla="*/ 490820 w 607258"/>
                      <a:gd name="connsiteY22" fmla="*/ 501571 h 591409"/>
                      <a:gd name="connsiteX23" fmla="*/ 490913 w 607258"/>
                      <a:gd name="connsiteY23" fmla="*/ 501571 h 591409"/>
                      <a:gd name="connsiteX24" fmla="*/ 496899 w 607258"/>
                      <a:gd name="connsiteY24" fmla="*/ 534630 h 591409"/>
                      <a:gd name="connsiteX25" fmla="*/ 506813 w 607258"/>
                      <a:gd name="connsiteY25" fmla="*/ 562646 h 591409"/>
                      <a:gd name="connsiteX26" fmla="*/ 509805 w 607258"/>
                      <a:gd name="connsiteY26" fmla="*/ 553214 h 591409"/>
                      <a:gd name="connsiteX27" fmla="*/ 531877 w 607258"/>
                      <a:gd name="connsiteY27" fmla="*/ 483454 h 591409"/>
                      <a:gd name="connsiteX28" fmla="*/ 577611 w 607258"/>
                      <a:gd name="connsiteY28" fmla="*/ 505493 h 591409"/>
                      <a:gd name="connsiteX29" fmla="*/ 607258 w 607258"/>
                      <a:gd name="connsiteY29" fmla="*/ 591409 h 591409"/>
                      <a:gd name="connsiteX30" fmla="*/ 490352 w 607258"/>
                      <a:gd name="connsiteY30" fmla="*/ 591409 h 591409"/>
                      <a:gd name="connsiteX31" fmla="*/ 484366 w 607258"/>
                      <a:gd name="connsiteY31" fmla="*/ 591409 h 591409"/>
                      <a:gd name="connsiteX32" fmla="*/ 442935 w 607258"/>
                      <a:gd name="connsiteY32" fmla="*/ 591409 h 591409"/>
                      <a:gd name="connsiteX33" fmla="*/ 373072 w 607258"/>
                      <a:gd name="connsiteY33" fmla="*/ 591409 h 591409"/>
                      <a:gd name="connsiteX34" fmla="*/ 303769 w 607258"/>
                      <a:gd name="connsiteY34" fmla="*/ 591409 h 591409"/>
                      <a:gd name="connsiteX35" fmla="*/ 296568 w 607258"/>
                      <a:gd name="connsiteY35" fmla="*/ 591409 h 591409"/>
                      <a:gd name="connsiteX36" fmla="*/ 234093 w 607258"/>
                      <a:gd name="connsiteY36" fmla="*/ 591409 h 591409"/>
                      <a:gd name="connsiteX37" fmla="*/ 164230 w 607258"/>
                      <a:gd name="connsiteY37" fmla="*/ 591409 h 591409"/>
                      <a:gd name="connsiteX38" fmla="*/ 117093 w 607258"/>
                      <a:gd name="connsiteY38" fmla="*/ 591409 h 591409"/>
                      <a:gd name="connsiteX39" fmla="*/ 111108 w 607258"/>
                      <a:gd name="connsiteY39" fmla="*/ 591409 h 591409"/>
                      <a:gd name="connsiteX40" fmla="*/ 0 w 607258"/>
                      <a:gd name="connsiteY40" fmla="*/ 591409 h 591409"/>
                      <a:gd name="connsiteX41" fmla="*/ 30208 w 607258"/>
                      <a:gd name="connsiteY41" fmla="*/ 505493 h 591409"/>
                      <a:gd name="connsiteX42" fmla="*/ 75942 w 607258"/>
                      <a:gd name="connsiteY42" fmla="*/ 483454 h 591409"/>
                      <a:gd name="connsiteX43" fmla="*/ 98014 w 607258"/>
                      <a:gd name="connsiteY43" fmla="*/ 553214 h 591409"/>
                      <a:gd name="connsiteX44" fmla="*/ 101007 w 607258"/>
                      <a:gd name="connsiteY44" fmla="*/ 562646 h 591409"/>
                      <a:gd name="connsiteX45" fmla="*/ 110827 w 607258"/>
                      <a:gd name="connsiteY45" fmla="*/ 534630 h 591409"/>
                      <a:gd name="connsiteX46" fmla="*/ 116813 w 607258"/>
                      <a:gd name="connsiteY46" fmla="*/ 501571 h 591409"/>
                      <a:gd name="connsiteX47" fmla="*/ 117000 w 607258"/>
                      <a:gd name="connsiteY47" fmla="*/ 501571 h 591409"/>
                      <a:gd name="connsiteX48" fmla="*/ 117093 w 607258"/>
                      <a:gd name="connsiteY48" fmla="*/ 501571 h 591409"/>
                      <a:gd name="connsiteX49" fmla="*/ 117187 w 607258"/>
                      <a:gd name="connsiteY49" fmla="*/ 501571 h 591409"/>
                      <a:gd name="connsiteX50" fmla="*/ 117374 w 607258"/>
                      <a:gd name="connsiteY50" fmla="*/ 501571 h 591409"/>
                      <a:gd name="connsiteX51" fmla="*/ 123360 w 607258"/>
                      <a:gd name="connsiteY51" fmla="*/ 534630 h 591409"/>
                      <a:gd name="connsiteX52" fmla="*/ 133180 w 607258"/>
                      <a:gd name="connsiteY52" fmla="*/ 562646 h 591409"/>
                      <a:gd name="connsiteX53" fmla="*/ 136172 w 607258"/>
                      <a:gd name="connsiteY53" fmla="*/ 553214 h 591409"/>
                      <a:gd name="connsiteX54" fmla="*/ 158244 w 607258"/>
                      <a:gd name="connsiteY54" fmla="*/ 483454 h 591409"/>
                      <a:gd name="connsiteX55" fmla="*/ 184806 w 607258"/>
                      <a:gd name="connsiteY55" fmla="*/ 497556 h 591409"/>
                      <a:gd name="connsiteX56" fmla="*/ 200424 w 607258"/>
                      <a:gd name="connsiteY56" fmla="*/ 489244 h 591409"/>
                      <a:gd name="connsiteX57" fmla="*/ 254856 w 607258"/>
                      <a:gd name="connsiteY57" fmla="*/ 462909 h 591409"/>
                      <a:gd name="connsiteX58" fmla="*/ 486780 w 607258"/>
                      <a:gd name="connsiteY58" fmla="*/ 322405 h 591409"/>
                      <a:gd name="connsiteX59" fmla="*/ 516615 w 607258"/>
                      <a:gd name="connsiteY59" fmla="*/ 328662 h 591409"/>
                      <a:gd name="connsiteX60" fmla="*/ 531112 w 607258"/>
                      <a:gd name="connsiteY60" fmla="*/ 342111 h 591409"/>
                      <a:gd name="connsiteX61" fmla="*/ 547012 w 607258"/>
                      <a:gd name="connsiteY61" fmla="*/ 392546 h 591409"/>
                      <a:gd name="connsiteX62" fmla="*/ 544954 w 607258"/>
                      <a:gd name="connsiteY62" fmla="*/ 400297 h 591409"/>
                      <a:gd name="connsiteX63" fmla="*/ 550004 w 607258"/>
                      <a:gd name="connsiteY63" fmla="*/ 421405 h 591409"/>
                      <a:gd name="connsiteX64" fmla="*/ 539810 w 607258"/>
                      <a:gd name="connsiteY64" fmla="*/ 439244 h 591409"/>
                      <a:gd name="connsiteX65" fmla="*/ 503802 w 607258"/>
                      <a:gd name="connsiteY65" fmla="*/ 483700 h 591409"/>
                      <a:gd name="connsiteX66" fmla="*/ 477334 w 607258"/>
                      <a:gd name="connsiteY66" fmla="*/ 483700 h 591409"/>
                      <a:gd name="connsiteX67" fmla="*/ 441419 w 607258"/>
                      <a:gd name="connsiteY67" fmla="*/ 439244 h 591409"/>
                      <a:gd name="connsiteX68" fmla="*/ 431225 w 607258"/>
                      <a:gd name="connsiteY68" fmla="*/ 421405 h 591409"/>
                      <a:gd name="connsiteX69" fmla="*/ 436275 w 607258"/>
                      <a:gd name="connsiteY69" fmla="*/ 400297 h 591409"/>
                      <a:gd name="connsiteX70" fmla="*/ 434217 w 607258"/>
                      <a:gd name="connsiteY70" fmla="*/ 392546 h 591409"/>
                      <a:gd name="connsiteX71" fmla="*/ 434030 w 607258"/>
                      <a:gd name="connsiteY71" fmla="*/ 367795 h 591409"/>
                      <a:gd name="connsiteX72" fmla="*/ 448527 w 607258"/>
                      <a:gd name="connsiteY72" fmla="*/ 342392 h 591409"/>
                      <a:gd name="connsiteX73" fmla="*/ 461995 w 607258"/>
                      <a:gd name="connsiteY73" fmla="*/ 331277 h 591409"/>
                      <a:gd name="connsiteX74" fmla="*/ 475089 w 607258"/>
                      <a:gd name="connsiteY74" fmla="*/ 324553 h 591409"/>
                      <a:gd name="connsiteX75" fmla="*/ 486780 w 607258"/>
                      <a:gd name="connsiteY75" fmla="*/ 322405 h 591409"/>
                      <a:gd name="connsiteX76" fmla="*/ 113711 w 607258"/>
                      <a:gd name="connsiteY76" fmla="*/ 322405 h 591409"/>
                      <a:gd name="connsiteX77" fmla="*/ 143552 w 607258"/>
                      <a:gd name="connsiteY77" fmla="*/ 328662 h 591409"/>
                      <a:gd name="connsiteX78" fmla="*/ 157958 w 607258"/>
                      <a:gd name="connsiteY78" fmla="*/ 342111 h 591409"/>
                      <a:gd name="connsiteX79" fmla="*/ 173954 w 607258"/>
                      <a:gd name="connsiteY79" fmla="*/ 392546 h 591409"/>
                      <a:gd name="connsiteX80" fmla="*/ 171802 w 607258"/>
                      <a:gd name="connsiteY80" fmla="*/ 400297 h 591409"/>
                      <a:gd name="connsiteX81" fmla="*/ 176947 w 607258"/>
                      <a:gd name="connsiteY81" fmla="*/ 421405 h 591409"/>
                      <a:gd name="connsiteX82" fmla="*/ 166751 w 607258"/>
                      <a:gd name="connsiteY82" fmla="*/ 439244 h 591409"/>
                      <a:gd name="connsiteX83" fmla="*/ 130643 w 607258"/>
                      <a:gd name="connsiteY83" fmla="*/ 483700 h 591409"/>
                      <a:gd name="connsiteX84" fmla="*/ 104264 w 607258"/>
                      <a:gd name="connsiteY84" fmla="*/ 483700 h 591409"/>
                      <a:gd name="connsiteX85" fmla="*/ 68343 w 607258"/>
                      <a:gd name="connsiteY85" fmla="*/ 439244 h 591409"/>
                      <a:gd name="connsiteX86" fmla="*/ 58053 w 607258"/>
                      <a:gd name="connsiteY86" fmla="*/ 421592 h 591409"/>
                      <a:gd name="connsiteX87" fmla="*/ 63198 w 607258"/>
                      <a:gd name="connsiteY87" fmla="*/ 400391 h 591409"/>
                      <a:gd name="connsiteX88" fmla="*/ 61046 w 607258"/>
                      <a:gd name="connsiteY88" fmla="*/ 392639 h 591409"/>
                      <a:gd name="connsiteX89" fmla="*/ 60953 w 607258"/>
                      <a:gd name="connsiteY89" fmla="*/ 367889 h 591409"/>
                      <a:gd name="connsiteX90" fmla="*/ 75452 w 607258"/>
                      <a:gd name="connsiteY90" fmla="*/ 342485 h 591409"/>
                      <a:gd name="connsiteX91" fmla="*/ 88922 w 607258"/>
                      <a:gd name="connsiteY91" fmla="*/ 331371 h 591409"/>
                      <a:gd name="connsiteX92" fmla="*/ 101831 w 607258"/>
                      <a:gd name="connsiteY92" fmla="*/ 324646 h 591409"/>
                      <a:gd name="connsiteX93" fmla="*/ 113711 w 607258"/>
                      <a:gd name="connsiteY93" fmla="*/ 322405 h 591409"/>
                      <a:gd name="connsiteX94" fmla="*/ 299632 w 607258"/>
                      <a:gd name="connsiteY94" fmla="*/ 270867 h 591409"/>
                      <a:gd name="connsiteX95" fmla="*/ 335085 w 607258"/>
                      <a:gd name="connsiteY95" fmla="*/ 278338 h 591409"/>
                      <a:gd name="connsiteX96" fmla="*/ 352298 w 607258"/>
                      <a:gd name="connsiteY96" fmla="*/ 294401 h 591409"/>
                      <a:gd name="connsiteX97" fmla="*/ 371194 w 607258"/>
                      <a:gd name="connsiteY97" fmla="*/ 354447 h 591409"/>
                      <a:gd name="connsiteX98" fmla="*/ 368761 w 607258"/>
                      <a:gd name="connsiteY98" fmla="*/ 363693 h 591409"/>
                      <a:gd name="connsiteX99" fmla="*/ 374842 w 607258"/>
                      <a:gd name="connsiteY99" fmla="*/ 388813 h 591409"/>
                      <a:gd name="connsiteX100" fmla="*/ 362588 w 607258"/>
                      <a:gd name="connsiteY100" fmla="*/ 410105 h 591409"/>
                      <a:gd name="connsiteX101" fmla="*/ 319744 w 607258"/>
                      <a:gd name="connsiteY101" fmla="*/ 463055 h 591409"/>
                      <a:gd name="connsiteX102" fmla="*/ 288313 w 607258"/>
                      <a:gd name="connsiteY102" fmla="*/ 463148 h 591409"/>
                      <a:gd name="connsiteX103" fmla="*/ 245469 w 607258"/>
                      <a:gd name="connsiteY103" fmla="*/ 410199 h 591409"/>
                      <a:gd name="connsiteX104" fmla="*/ 233308 w 607258"/>
                      <a:gd name="connsiteY104" fmla="*/ 388907 h 591409"/>
                      <a:gd name="connsiteX105" fmla="*/ 239482 w 607258"/>
                      <a:gd name="connsiteY105" fmla="*/ 363786 h 591409"/>
                      <a:gd name="connsiteX106" fmla="*/ 237050 w 607258"/>
                      <a:gd name="connsiteY106" fmla="*/ 354541 h 591409"/>
                      <a:gd name="connsiteX107" fmla="*/ 236863 w 607258"/>
                      <a:gd name="connsiteY107" fmla="*/ 325031 h 591409"/>
                      <a:gd name="connsiteX108" fmla="*/ 254075 w 607258"/>
                      <a:gd name="connsiteY108" fmla="*/ 294774 h 591409"/>
                      <a:gd name="connsiteX109" fmla="*/ 270071 w 607258"/>
                      <a:gd name="connsiteY109" fmla="*/ 281607 h 591409"/>
                      <a:gd name="connsiteX110" fmla="*/ 285506 w 607258"/>
                      <a:gd name="connsiteY110" fmla="*/ 273669 h 591409"/>
                      <a:gd name="connsiteX111" fmla="*/ 299632 w 607258"/>
                      <a:gd name="connsiteY111" fmla="*/ 270867 h 591409"/>
                      <a:gd name="connsiteX112" fmla="*/ 246074 w 607258"/>
                      <a:gd name="connsiteY112" fmla="*/ 135486 h 591409"/>
                      <a:gd name="connsiteX113" fmla="*/ 242708 w 607258"/>
                      <a:gd name="connsiteY113" fmla="*/ 171715 h 591409"/>
                      <a:gd name="connsiteX114" fmla="*/ 246168 w 607258"/>
                      <a:gd name="connsiteY114" fmla="*/ 207944 h 591409"/>
                      <a:gd name="connsiteX115" fmla="*/ 291334 w 607258"/>
                      <a:gd name="connsiteY115" fmla="*/ 207944 h 591409"/>
                      <a:gd name="connsiteX116" fmla="*/ 291334 w 607258"/>
                      <a:gd name="connsiteY116" fmla="*/ 135486 h 591409"/>
                      <a:gd name="connsiteX117" fmla="*/ 388399 w 607258"/>
                      <a:gd name="connsiteY117" fmla="*/ 135299 h 591409"/>
                      <a:gd name="connsiteX118" fmla="*/ 391391 w 607258"/>
                      <a:gd name="connsiteY118" fmla="*/ 171528 h 591409"/>
                      <a:gd name="connsiteX119" fmla="*/ 388399 w 607258"/>
                      <a:gd name="connsiteY119" fmla="*/ 207757 h 591409"/>
                      <a:gd name="connsiteX120" fmla="*/ 426926 w 607258"/>
                      <a:gd name="connsiteY120" fmla="*/ 207757 h 591409"/>
                      <a:gd name="connsiteX121" fmla="*/ 432162 w 607258"/>
                      <a:gd name="connsiteY121" fmla="*/ 171528 h 591409"/>
                      <a:gd name="connsiteX122" fmla="*/ 426926 w 607258"/>
                      <a:gd name="connsiteY122" fmla="*/ 135299 h 591409"/>
                      <a:gd name="connsiteX123" fmla="*/ 316956 w 607258"/>
                      <a:gd name="connsiteY123" fmla="*/ 135299 h 591409"/>
                      <a:gd name="connsiteX124" fmla="*/ 316956 w 607258"/>
                      <a:gd name="connsiteY124" fmla="*/ 207757 h 591409"/>
                      <a:gd name="connsiteX125" fmla="*/ 362216 w 607258"/>
                      <a:gd name="connsiteY125" fmla="*/ 207757 h 591409"/>
                      <a:gd name="connsiteX126" fmla="*/ 365582 w 607258"/>
                      <a:gd name="connsiteY126" fmla="*/ 171528 h 591409"/>
                      <a:gd name="connsiteX127" fmla="*/ 362122 w 607258"/>
                      <a:gd name="connsiteY127" fmla="*/ 135299 h 591409"/>
                      <a:gd name="connsiteX128" fmla="*/ 181177 w 607258"/>
                      <a:gd name="connsiteY128" fmla="*/ 135299 h 591409"/>
                      <a:gd name="connsiteX129" fmla="*/ 175940 w 607258"/>
                      <a:gd name="connsiteY129" fmla="*/ 171528 h 591409"/>
                      <a:gd name="connsiteX130" fmla="*/ 181177 w 607258"/>
                      <a:gd name="connsiteY130" fmla="*/ 207757 h 591409"/>
                      <a:gd name="connsiteX131" fmla="*/ 219704 w 607258"/>
                      <a:gd name="connsiteY131" fmla="*/ 207757 h 591409"/>
                      <a:gd name="connsiteX132" fmla="*/ 216712 w 607258"/>
                      <a:gd name="connsiteY132" fmla="*/ 171528 h 591409"/>
                      <a:gd name="connsiteX133" fmla="*/ 219704 w 607258"/>
                      <a:gd name="connsiteY133" fmla="*/ 135299 h 591409"/>
                      <a:gd name="connsiteX134" fmla="*/ 253368 w 607258"/>
                      <a:gd name="connsiteY134" fmla="*/ 54157 h 591409"/>
                      <a:gd name="connsiteX135" fmla="*/ 192024 w 607258"/>
                      <a:gd name="connsiteY135" fmla="*/ 109715 h 591409"/>
                      <a:gd name="connsiteX136" fmla="*/ 225876 w 607258"/>
                      <a:gd name="connsiteY136" fmla="*/ 109715 h 591409"/>
                      <a:gd name="connsiteX137" fmla="*/ 253368 w 607258"/>
                      <a:gd name="connsiteY137" fmla="*/ 54157 h 591409"/>
                      <a:gd name="connsiteX138" fmla="*/ 354922 w 607258"/>
                      <a:gd name="connsiteY138" fmla="*/ 54064 h 591409"/>
                      <a:gd name="connsiteX139" fmla="*/ 382414 w 607258"/>
                      <a:gd name="connsiteY139" fmla="*/ 109528 h 591409"/>
                      <a:gd name="connsiteX140" fmla="*/ 416266 w 607258"/>
                      <a:gd name="connsiteY140" fmla="*/ 109528 h 591409"/>
                      <a:gd name="connsiteX141" fmla="*/ 354922 w 607258"/>
                      <a:gd name="connsiteY141" fmla="*/ 54064 h 591409"/>
                      <a:gd name="connsiteX142" fmla="*/ 316956 w 607258"/>
                      <a:gd name="connsiteY142" fmla="*/ 49301 h 591409"/>
                      <a:gd name="connsiteX143" fmla="*/ 316956 w 607258"/>
                      <a:gd name="connsiteY143" fmla="*/ 109715 h 591409"/>
                      <a:gd name="connsiteX144" fmla="*/ 355109 w 607258"/>
                      <a:gd name="connsiteY144" fmla="*/ 109715 h 591409"/>
                      <a:gd name="connsiteX145" fmla="*/ 316956 w 607258"/>
                      <a:gd name="connsiteY145" fmla="*/ 49301 h 591409"/>
                      <a:gd name="connsiteX146" fmla="*/ 291334 w 607258"/>
                      <a:gd name="connsiteY146" fmla="*/ 49021 h 591409"/>
                      <a:gd name="connsiteX147" fmla="*/ 252994 w 607258"/>
                      <a:gd name="connsiteY147" fmla="*/ 109528 h 591409"/>
                      <a:gd name="connsiteX148" fmla="*/ 291334 w 607258"/>
                      <a:gd name="connsiteY148" fmla="*/ 109528 h 591409"/>
                      <a:gd name="connsiteX149" fmla="*/ 304145 w 607258"/>
                      <a:gd name="connsiteY149" fmla="*/ 0 h 591409"/>
                      <a:gd name="connsiteX150" fmla="*/ 476113 w 607258"/>
                      <a:gd name="connsiteY150" fmla="*/ 171715 h 591409"/>
                      <a:gd name="connsiteX151" fmla="*/ 396628 w 607258"/>
                      <a:gd name="connsiteY151" fmla="*/ 316258 h 591409"/>
                      <a:gd name="connsiteX152" fmla="*/ 384565 w 607258"/>
                      <a:gd name="connsiteY152" fmla="*/ 287219 h 591409"/>
                      <a:gd name="connsiteX153" fmla="*/ 374933 w 607258"/>
                      <a:gd name="connsiteY153" fmla="*/ 277975 h 591409"/>
                      <a:gd name="connsiteX154" fmla="*/ 416078 w 607258"/>
                      <a:gd name="connsiteY154" fmla="*/ 233529 h 591409"/>
                      <a:gd name="connsiteX155" fmla="*/ 382321 w 607258"/>
                      <a:gd name="connsiteY155" fmla="*/ 233529 h 591409"/>
                      <a:gd name="connsiteX156" fmla="*/ 365956 w 607258"/>
                      <a:gd name="connsiteY156" fmla="*/ 271625 h 591409"/>
                      <a:gd name="connsiteX157" fmla="*/ 347441 w 607258"/>
                      <a:gd name="connsiteY157" fmla="*/ 257059 h 591409"/>
                      <a:gd name="connsiteX158" fmla="*/ 345290 w 607258"/>
                      <a:gd name="connsiteY158" fmla="*/ 255938 h 591409"/>
                      <a:gd name="connsiteX159" fmla="*/ 355296 w 607258"/>
                      <a:gd name="connsiteY159" fmla="*/ 233715 h 591409"/>
                      <a:gd name="connsiteX160" fmla="*/ 316956 w 607258"/>
                      <a:gd name="connsiteY160" fmla="*/ 233715 h 591409"/>
                      <a:gd name="connsiteX161" fmla="*/ 316956 w 607258"/>
                      <a:gd name="connsiteY161" fmla="*/ 246881 h 591409"/>
                      <a:gd name="connsiteX162" fmla="*/ 305735 w 607258"/>
                      <a:gd name="connsiteY162" fmla="*/ 246134 h 591409"/>
                      <a:gd name="connsiteX163" fmla="*/ 298067 w 607258"/>
                      <a:gd name="connsiteY163" fmla="*/ 246508 h 591409"/>
                      <a:gd name="connsiteX164" fmla="*/ 291334 w 607258"/>
                      <a:gd name="connsiteY164" fmla="*/ 247161 h 591409"/>
                      <a:gd name="connsiteX165" fmla="*/ 291334 w 607258"/>
                      <a:gd name="connsiteY165" fmla="*/ 233529 h 591409"/>
                      <a:gd name="connsiteX166" fmla="*/ 253181 w 607258"/>
                      <a:gd name="connsiteY166" fmla="*/ 233529 h 591409"/>
                      <a:gd name="connsiteX167" fmla="*/ 263654 w 607258"/>
                      <a:gd name="connsiteY167" fmla="*/ 256592 h 591409"/>
                      <a:gd name="connsiteX168" fmla="*/ 256548 w 607258"/>
                      <a:gd name="connsiteY168" fmla="*/ 261074 h 591409"/>
                      <a:gd name="connsiteX169" fmla="*/ 242427 w 607258"/>
                      <a:gd name="connsiteY169" fmla="*/ 271812 h 591409"/>
                      <a:gd name="connsiteX170" fmla="*/ 225969 w 607258"/>
                      <a:gd name="connsiteY170" fmla="*/ 233529 h 591409"/>
                      <a:gd name="connsiteX171" fmla="*/ 192212 w 607258"/>
                      <a:gd name="connsiteY171" fmla="*/ 233529 h 591409"/>
                      <a:gd name="connsiteX172" fmla="*/ 234946 w 607258"/>
                      <a:gd name="connsiteY172" fmla="*/ 279095 h 591409"/>
                      <a:gd name="connsiteX173" fmla="*/ 213345 w 607258"/>
                      <a:gd name="connsiteY173" fmla="*/ 317192 h 591409"/>
                      <a:gd name="connsiteX174" fmla="*/ 132177 w 607258"/>
                      <a:gd name="connsiteY174" fmla="*/ 171715 h 591409"/>
                      <a:gd name="connsiteX175" fmla="*/ 304145 w 607258"/>
                      <a:gd name="connsiteY175" fmla="*/ 0 h 5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258" h="591409">
                        <a:moveTo>
                          <a:pt x="254856" y="462909"/>
                        </a:moveTo>
                        <a:lnTo>
                          <a:pt x="281230" y="545836"/>
                        </a:lnTo>
                        <a:lnTo>
                          <a:pt x="284784" y="557043"/>
                        </a:lnTo>
                        <a:lnTo>
                          <a:pt x="296568" y="523797"/>
                        </a:lnTo>
                        <a:cubicBezTo>
                          <a:pt x="269446" y="486256"/>
                          <a:pt x="298626" y="484388"/>
                          <a:pt x="303676" y="484388"/>
                        </a:cubicBezTo>
                        <a:lnTo>
                          <a:pt x="303769" y="484388"/>
                        </a:lnTo>
                        <a:lnTo>
                          <a:pt x="303863" y="484388"/>
                        </a:lnTo>
                        <a:lnTo>
                          <a:pt x="304050" y="484388"/>
                        </a:lnTo>
                        <a:lnTo>
                          <a:pt x="304144" y="484388"/>
                        </a:lnTo>
                        <a:cubicBezTo>
                          <a:pt x="309287" y="484388"/>
                          <a:pt x="338280" y="486256"/>
                          <a:pt x="311252" y="523797"/>
                        </a:cubicBezTo>
                        <a:lnTo>
                          <a:pt x="322942" y="557043"/>
                        </a:lnTo>
                        <a:lnTo>
                          <a:pt x="326590" y="545836"/>
                        </a:lnTo>
                        <a:lnTo>
                          <a:pt x="352870" y="462909"/>
                        </a:lnTo>
                        <a:cubicBezTo>
                          <a:pt x="352870" y="462909"/>
                          <a:pt x="373352" y="476263"/>
                          <a:pt x="407395" y="489244"/>
                        </a:cubicBezTo>
                        <a:cubicBezTo>
                          <a:pt x="413662" y="491579"/>
                          <a:pt x="418712" y="494287"/>
                          <a:pt x="423014" y="497556"/>
                        </a:cubicBezTo>
                        <a:cubicBezTo>
                          <a:pt x="439942" y="489711"/>
                          <a:pt x="449575" y="483454"/>
                          <a:pt x="449575" y="483454"/>
                        </a:cubicBezTo>
                        <a:lnTo>
                          <a:pt x="471647" y="553214"/>
                        </a:lnTo>
                        <a:lnTo>
                          <a:pt x="474640" y="562646"/>
                        </a:lnTo>
                        <a:lnTo>
                          <a:pt x="484460" y="534630"/>
                        </a:lnTo>
                        <a:cubicBezTo>
                          <a:pt x="461733" y="503065"/>
                          <a:pt x="486237" y="501571"/>
                          <a:pt x="490446" y="501571"/>
                        </a:cubicBezTo>
                        <a:lnTo>
                          <a:pt x="490539" y="501571"/>
                        </a:lnTo>
                        <a:lnTo>
                          <a:pt x="490726" y="501571"/>
                        </a:lnTo>
                        <a:lnTo>
                          <a:pt x="490820" y="501571"/>
                        </a:lnTo>
                        <a:lnTo>
                          <a:pt x="490913" y="501571"/>
                        </a:lnTo>
                        <a:cubicBezTo>
                          <a:pt x="495215" y="501571"/>
                          <a:pt x="519625" y="503065"/>
                          <a:pt x="496899" y="534630"/>
                        </a:cubicBezTo>
                        <a:lnTo>
                          <a:pt x="506813" y="562646"/>
                        </a:lnTo>
                        <a:lnTo>
                          <a:pt x="509805" y="553214"/>
                        </a:lnTo>
                        <a:lnTo>
                          <a:pt x="531877" y="483454"/>
                        </a:lnTo>
                        <a:cubicBezTo>
                          <a:pt x="531877" y="483454"/>
                          <a:pt x="548899" y="494567"/>
                          <a:pt x="577611" y="505493"/>
                        </a:cubicBezTo>
                        <a:cubicBezTo>
                          <a:pt x="609129" y="516980"/>
                          <a:pt x="607165" y="542848"/>
                          <a:pt x="607258" y="591409"/>
                        </a:cubicBezTo>
                        <a:lnTo>
                          <a:pt x="490352" y="591409"/>
                        </a:lnTo>
                        <a:lnTo>
                          <a:pt x="484366" y="591409"/>
                        </a:lnTo>
                        <a:lnTo>
                          <a:pt x="442935" y="591409"/>
                        </a:lnTo>
                        <a:lnTo>
                          <a:pt x="373072" y="591409"/>
                        </a:lnTo>
                        <a:lnTo>
                          <a:pt x="303769" y="591409"/>
                        </a:lnTo>
                        <a:lnTo>
                          <a:pt x="296568" y="591409"/>
                        </a:lnTo>
                        <a:lnTo>
                          <a:pt x="234093" y="591409"/>
                        </a:lnTo>
                        <a:lnTo>
                          <a:pt x="164230" y="591409"/>
                        </a:lnTo>
                        <a:lnTo>
                          <a:pt x="117093" y="591409"/>
                        </a:lnTo>
                        <a:lnTo>
                          <a:pt x="111108" y="591409"/>
                        </a:lnTo>
                        <a:lnTo>
                          <a:pt x="0" y="591409"/>
                        </a:lnTo>
                        <a:cubicBezTo>
                          <a:pt x="655" y="542848"/>
                          <a:pt x="-1403" y="516980"/>
                          <a:pt x="30208" y="505493"/>
                        </a:cubicBezTo>
                        <a:cubicBezTo>
                          <a:pt x="58734" y="494661"/>
                          <a:pt x="75942" y="483454"/>
                          <a:pt x="75942" y="483454"/>
                        </a:cubicBezTo>
                        <a:lnTo>
                          <a:pt x="98014" y="553214"/>
                        </a:lnTo>
                        <a:lnTo>
                          <a:pt x="101007" y="562646"/>
                        </a:lnTo>
                        <a:lnTo>
                          <a:pt x="110827" y="534630"/>
                        </a:lnTo>
                        <a:cubicBezTo>
                          <a:pt x="88194" y="503065"/>
                          <a:pt x="112604" y="501571"/>
                          <a:pt x="116813" y="501571"/>
                        </a:cubicBezTo>
                        <a:lnTo>
                          <a:pt x="117000" y="501571"/>
                        </a:lnTo>
                        <a:lnTo>
                          <a:pt x="117093" y="501571"/>
                        </a:lnTo>
                        <a:lnTo>
                          <a:pt x="117187" y="501571"/>
                        </a:lnTo>
                        <a:lnTo>
                          <a:pt x="117374" y="501571"/>
                        </a:lnTo>
                        <a:cubicBezTo>
                          <a:pt x="121583" y="501571"/>
                          <a:pt x="145993" y="503065"/>
                          <a:pt x="123360" y="534630"/>
                        </a:cubicBezTo>
                        <a:lnTo>
                          <a:pt x="133180" y="562646"/>
                        </a:lnTo>
                        <a:lnTo>
                          <a:pt x="136172" y="553214"/>
                        </a:lnTo>
                        <a:lnTo>
                          <a:pt x="158244" y="483454"/>
                        </a:lnTo>
                        <a:cubicBezTo>
                          <a:pt x="158244" y="483454"/>
                          <a:pt x="167877" y="489804"/>
                          <a:pt x="184806" y="497556"/>
                        </a:cubicBezTo>
                        <a:cubicBezTo>
                          <a:pt x="189014" y="494194"/>
                          <a:pt x="194158" y="491485"/>
                          <a:pt x="200424" y="489244"/>
                        </a:cubicBezTo>
                        <a:cubicBezTo>
                          <a:pt x="234467" y="476263"/>
                          <a:pt x="254856" y="462909"/>
                          <a:pt x="254856" y="462909"/>
                        </a:cubicBezTo>
                        <a:close/>
                        <a:moveTo>
                          <a:pt x="486780" y="322405"/>
                        </a:moveTo>
                        <a:cubicBezTo>
                          <a:pt x="499780" y="321284"/>
                          <a:pt x="509601" y="324553"/>
                          <a:pt x="516615" y="328662"/>
                        </a:cubicBezTo>
                        <a:cubicBezTo>
                          <a:pt x="527090" y="334546"/>
                          <a:pt x="531112" y="342111"/>
                          <a:pt x="531112" y="342111"/>
                        </a:cubicBezTo>
                        <a:cubicBezTo>
                          <a:pt x="531112" y="342111"/>
                          <a:pt x="555148" y="343699"/>
                          <a:pt x="547012" y="392546"/>
                        </a:cubicBezTo>
                        <a:cubicBezTo>
                          <a:pt x="546544" y="395067"/>
                          <a:pt x="545796" y="397682"/>
                          <a:pt x="544954" y="400297"/>
                        </a:cubicBezTo>
                        <a:cubicBezTo>
                          <a:pt x="549630" y="399737"/>
                          <a:pt x="555429" y="402632"/>
                          <a:pt x="550004" y="421405"/>
                        </a:cubicBezTo>
                        <a:cubicBezTo>
                          <a:pt x="546170" y="435134"/>
                          <a:pt x="542522" y="438964"/>
                          <a:pt x="539810" y="439244"/>
                        </a:cubicBezTo>
                        <a:cubicBezTo>
                          <a:pt x="537285" y="455588"/>
                          <a:pt x="524191" y="476322"/>
                          <a:pt x="503802" y="483700"/>
                        </a:cubicBezTo>
                        <a:cubicBezTo>
                          <a:pt x="495197" y="486689"/>
                          <a:pt x="485845" y="486689"/>
                          <a:pt x="477334" y="483700"/>
                        </a:cubicBezTo>
                        <a:cubicBezTo>
                          <a:pt x="456664" y="476509"/>
                          <a:pt x="443944" y="455681"/>
                          <a:pt x="441419" y="439244"/>
                        </a:cubicBezTo>
                        <a:cubicBezTo>
                          <a:pt x="438707" y="439150"/>
                          <a:pt x="435059" y="435228"/>
                          <a:pt x="431225" y="421405"/>
                        </a:cubicBezTo>
                        <a:cubicBezTo>
                          <a:pt x="425800" y="402632"/>
                          <a:pt x="431412" y="399737"/>
                          <a:pt x="436275" y="400297"/>
                        </a:cubicBezTo>
                        <a:cubicBezTo>
                          <a:pt x="435340" y="397682"/>
                          <a:pt x="434685" y="395161"/>
                          <a:pt x="434217" y="392546"/>
                        </a:cubicBezTo>
                        <a:cubicBezTo>
                          <a:pt x="432440" y="383860"/>
                          <a:pt x="431973" y="375641"/>
                          <a:pt x="434030" y="367795"/>
                        </a:cubicBezTo>
                        <a:cubicBezTo>
                          <a:pt x="436462" y="357335"/>
                          <a:pt x="442167" y="348836"/>
                          <a:pt x="448527" y="342392"/>
                        </a:cubicBezTo>
                        <a:cubicBezTo>
                          <a:pt x="452642" y="338095"/>
                          <a:pt x="457132" y="334360"/>
                          <a:pt x="461995" y="331277"/>
                        </a:cubicBezTo>
                        <a:cubicBezTo>
                          <a:pt x="466017" y="328569"/>
                          <a:pt x="470319" y="326141"/>
                          <a:pt x="475089" y="324553"/>
                        </a:cubicBezTo>
                        <a:cubicBezTo>
                          <a:pt x="478830" y="323152"/>
                          <a:pt x="482852" y="322405"/>
                          <a:pt x="486780" y="322405"/>
                        </a:cubicBezTo>
                        <a:close/>
                        <a:moveTo>
                          <a:pt x="113711" y="322405"/>
                        </a:moveTo>
                        <a:cubicBezTo>
                          <a:pt x="126714" y="321284"/>
                          <a:pt x="136536" y="324553"/>
                          <a:pt x="143552" y="328662"/>
                        </a:cubicBezTo>
                        <a:cubicBezTo>
                          <a:pt x="154029" y="334546"/>
                          <a:pt x="157958" y="342111"/>
                          <a:pt x="157958" y="342111"/>
                        </a:cubicBezTo>
                        <a:cubicBezTo>
                          <a:pt x="157958" y="342111"/>
                          <a:pt x="182092" y="343699"/>
                          <a:pt x="173954" y="392546"/>
                        </a:cubicBezTo>
                        <a:cubicBezTo>
                          <a:pt x="173486" y="395067"/>
                          <a:pt x="172738" y="397682"/>
                          <a:pt x="171802" y="400297"/>
                        </a:cubicBezTo>
                        <a:cubicBezTo>
                          <a:pt x="176573" y="399737"/>
                          <a:pt x="182279" y="402632"/>
                          <a:pt x="176947" y="421405"/>
                        </a:cubicBezTo>
                        <a:cubicBezTo>
                          <a:pt x="173112" y="435134"/>
                          <a:pt x="169464" y="438964"/>
                          <a:pt x="166751" y="439244"/>
                        </a:cubicBezTo>
                        <a:cubicBezTo>
                          <a:pt x="164225" y="455588"/>
                          <a:pt x="151129" y="476322"/>
                          <a:pt x="130643" y="483700"/>
                        </a:cubicBezTo>
                        <a:cubicBezTo>
                          <a:pt x="122037" y="486689"/>
                          <a:pt x="112682" y="486689"/>
                          <a:pt x="104264" y="483700"/>
                        </a:cubicBezTo>
                        <a:cubicBezTo>
                          <a:pt x="83497" y="476509"/>
                          <a:pt x="70775" y="455681"/>
                          <a:pt x="68343" y="439244"/>
                        </a:cubicBezTo>
                        <a:cubicBezTo>
                          <a:pt x="65536" y="438964"/>
                          <a:pt x="61982" y="435134"/>
                          <a:pt x="58053" y="421592"/>
                        </a:cubicBezTo>
                        <a:cubicBezTo>
                          <a:pt x="52721" y="402726"/>
                          <a:pt x="58427" y="399924"/>
                          <a:pt x="63198" y="400391"/>
                        </a:cubicBezTo>
                        <a:cubicBezTo>
                          <a:pt x="62169" y="397776"/>
                          <a:pt x="61608" y="395254"/>
                          <a:pt x="61046" y="392639"/>
                        </a:cubicBezTo>
                        <a:cubicBezTo>
                          <a:pt x="59363" y="383953"/>
                          <a:pt x="58801" y="375734"/>
                          <a:pt x="60953" y="367889"/>
                        </a:cubicBezTo>
                        <a:cubicBezTo>
                          <a:pt x="63291" y="357428"/>
                          <a:pt x="69091" y="348929"/>
                          <a:pt x="75452" y="342485"/>
                        </a:cubicBezTo>
                        <a:cubicBezTo>
                          <a:pt x="79568" y="338282"/>
                          <a:pt x="84058" y="334546"/>
                          <a:pt x="88922" y="331371"/>
                        </a:cubicBezTo>
                        <a:cubicBezTo>
                          <a:pt x="92758" y="328662"/>
                          <a:pt x="97154" y="326327"/>
                          <a:pt x="101831" y="324646"/>
                        </a:cubicBezTo>
                        <a:cubicBezTo>
                          <a:pt x="105573" y="323432"/>
                          <a:pt x="109502" y="322685"/>
                          <a:pt x="113711" y="322405"/>
                        </a:cubicBezTo>
                        <a:close/>
                        <a:moveTo>
                          <a:pt x="299632" y="270867"/>
                        </a:moveTo>
                        <a:cubicBezTo>
                          <a:pt x="314973" y="269560"/>
                          <a:pt x="326666" y="273389"/>
                          <a:pt x="335085" y="278338"/>
                        </a:cubicBezTo>
                        <a:cubicBezTo>
                          <a:pt x="347527" y="285342"/>
                          <a:pt x="352298" y="294401"/>
                          <a:pt x="352298" y="294401"/>
                        </a:cubicBezTo>
                        <a:cubicBezTo>
                          <a:pt x="352298" y="294401"/>
                          <a:pt x="380922" y="296455"/>
                          <a:pt x="371194" y="354447"/>
                        </a:cubicBezTo>
                        <a:cubicBezTo>
                          <a:pt x="370632" y="357436"/>
                          <a:pt x="369884" y="360517"/>
                          <a:pt x="368761" y="363693"/>
                        </a:cubicBezTo>
                        <a:cubicBezTo>
                          <a:pt x="374468" y="363039"/>
                          <a:pt x="381203" y="366401"/>
                          <a:pt x="374842" y="388813"/>
                        </a:cubicBezTo>
                        <a:cubicBezTo>
                          <a:pt x="370258" y="405249"/>
                          <a:pt x="365862" y="409825"/>
                          <a:pt x="362588" y="410105"/>
                        </a:cubicBezTo>
                        <a:cubicBezTo>
                          <a:pt x="359594" y="429529"/>
                          <a:pt x="344066" y="454276"/>
                          <a:pt x="319744" y="463055"/>
                        </a:cubicBezTo>
                        <a:cubicBezTo>
                          <a:pt x="309641" y="466790"/>
                          <a:pt x="298416" y="466790"/>
                          <a:pt x="288313" y="463148"/>
                        </a:cubicBezTo>
                        <a:cubicBezTo>
                          <a:pt x="263617" y="454557"/>
                          <a:pt x="248462" y="429809"/>
                          <a:pt x="245469" y="410199"/>
                        </a:cubicBezTo>
                        <a:cubicBezTo>
                          <a:pt x="242288" y="409825"/>
                          <a:pt x="237892" y="405342"/>
                          <a:pt x="233308" y="388907"/>
                        </a:cubicBezTo>
                        <a:cubicBezTo>
                          <a:pt x="226947" y="366494"/>
                          <a:pt x="233682" y="363319"/>
                          <a:pt x="239482" y="363786"/>
                        </a:cubicBezTo>
                        <a:cubicBezTo>
                          <a:pt x="238360" y="360704"/>
                          <a:pt x="237518" y="357716"/>
                          <a:pt x="237050" y="354541"/>
                        </a:cubicBezTo>
                        <a:cubicBezTo>
                          <a:pt x="234992" y="344082"/>
                          <a:pt x="234431" y="334370"/>
                          <a:pt x="236863" y="325031"/>
                        </a:cubicBezTo>
                        <a:cubicBezTo>
                          <a:pt x="239763" y="312517"/>
                          <a:pt x="246498" y="302525"/>
                          <a:pt x="254075" y="294774"/>
                        </a:cubicBezTo>
                        <a:cubicBezTo>
                          <a:pt x="258846" y="289731"/>
                          <a:pt x="264365" y="285249"/>
                          <a:pt x="270071" y="281607"/>
                        </a:cubicBezTo>
                        <a:cubicBezTo>
                          <a:pt x="274655" y="278338"/>
                          <a:pt x="279894" y="275537"/>
                          <a:pt x="285506" y="273669"/>
                        </a:cubicBezTo>
                        <a:cubicBezTo>
                          <a:pt x="289903" y="272175"/>
                          <a:pt x="294674" y="271148"/>
                          <a:pt x="299632" y="270867"/>
                        </a:cubicBezTo>
                        <a:close/>
                        <a:moveTo>
                          <a:pt x="246074" y="135486"/>
                        </a:moveTo>
                        <a:cubicBezTo>
                          <a:pt x="243923" y="146504"/>
                          <a:pt x="242708" y="158643"/>
                          <a:pt x="242708" y="171715"/>
                        </a:cubicBezTo>
                        <a:cubicBezTo>
                          <a:pt x="242708" y="184787"/>
                          <a:pt x="244017" y="196833"/>
                          <a:pt x="246168" y="207944"/>
                        </a:cubicBezTo>
                        <a:lnTo>
                          <a:pt x="291334" y="207944"/>
                        </a:lnTo>
                        <a:lnTo>
                          <a:pt x="291334" y="135486"/>
                        </a:lnTo>
                        <a:close/>
                        <a:moveTo>
                          <a:pt x="388399" y="135299"/>
                        </a:moveTo>
                        <a:cubicBezTo>
                          <a:pt x="390269" y="146504"/>
                          <a:pt x="391391" y="158643"/>
                          <a:pt x="391391" y="171528"/>
                        </a:cubicBezTo>
                        <a:cubicBezTo>
                          <a:pt x="391391" y="184507"/>
                          <a:pt x="390269" y="196459"/>
                          <a:pt x="388399" y="207757"/>
                        </a:cubicBezTo>
                        <a:lnTo>
                          <a:pt x="426926" y="207757"/>
                        </a:lnTo>
                        <a:cubicBezTo>
                          <a:pt x="430292" y="196366"/>
                          <a:pt x="432162" y="184134"/>
                          <a:pt x="432162" y="171528"/>
                        </a:cubicBezTo>
                        <a:cubicBezTo>
                          <a:pt x="432162" y="159016"/>
                          <a:pt x="430292" y="146784"/>
                          <a:pt x="426926" y="135299"/>
                        </a:cubicBezTo>
                        <a:close/>
                        <a:moveTo>
                          <a:pt x="316956" y="135299"/>
                        </a:moveTo>
                        <a:lnTo>
                          <a:pt x="316956" y="207757"/>
                        </a:lnTo>
                        <a:lnTo>
                          <a:pt x="362216" y="207757"/>
                        </a:lnTo>
                        <a:cubicBezTo>
                          <a:pt x="364367" y="196739"/>
                          <a:pt x="365582" y="184601"/>
                          <a:pt x="365582" y="171528"/>
                        </a:cubicBezTo>
                        <a:cubicBezTo>
                          <a:pt x="365582" y="158456"/>
                          <a:pt x="364273" y="146411"/>
                          <a:pt x="362122" y="135299"/>
                        </a:cubicBezTo>
                        <a:close/>
                        <a:moveTo>
                          <a:pt x="181177" y="135299"/>
                        </a:moveTo>
                        <a:cubicBezTo>
                          <a:pt x="177811" y="146784"/>
                          <a:pt x="175940" y="159016"/>
                          <a:pt x="175940" y="171528"/>
                        </a:cubicBezTo>
                        <a:cubicBezTo>
                          <a:pt x="175940" y="184134"/>
                          <a:pt x="177811" y="196366"/>
                          <a:pt x="181177" y="207757"/>
                        </a:cubicBezTo>
                        <a:lnTo>
                          <a:pt x="219704" y="207757"/>
                        </a:lnTo>
                        <a:cubicBezTo>
                          <a:pt x="217834" y="196553"/>
                          <a:pt x="216712" y="184507"/>
                          <a:pt x="216712" y="171528"/>
                        </a:cubicBezTo>
                        <a:cubicBezTo>
                          <a:pt x="216712" y="158643"/>
                          <a:pt x="217834" y="146691"/>
                          <a:pt x="219704" y="135299"/>
                        </a:cubicBezTo>
                        <a:close/>
                        <a:moveTo>
                          <a:pt x="253368" y="54157"/>
                        </a:moveTo>
                        <a:cubicBezTo>
                          <a:pt x="227372" y="65362"/>
                          <a:pt x="205771" y="85064"/>
                          <a:pt x="192024" y="109715"/>
                        </a:cubicBezTo>
                        <a:lnTo>
                          <a:pt x="225876" y="109715"/>
                        </a:lnTo>
                        <a:cubicBezTo>
                          <a:pt x="232796" y="87118"/>
                          <a:pt x="242895" y="68723"/>
                          <a:pt x="253368" y="54157"/>
                        </a:cubicBezTo>
                        <a:close/>
                        <a:moveTo>
                          <a:pt x="354922" y="54064"/>
                        </a:moveTo>
                        <a:cubicBezTo>
                          <a:pt x="365395" y="68630"/>
                          <a:pt x="375494" y="87025"/>
                          <a:pt x="382414" y="109528"/>
                        </a:cubicBezTo>
                        <a:lnTo>
                          <a:pt x="416266" y="109528"/>
                        </a:lnTo>
                        <a:cubicBezTo>
                          <a:pt x="402519" y="85064"/>
                          <a:pt x="380918" y="65362"/>
                          <a:pt x="354922" y="54064"/>
                        </a:cubicBezTo>
                        <a:close/>
                        <a:moveTo>
                          <a:pt x="316956" y="49301"/>
                        </a:moveTo>
                        <a:lnTo>
                          <a:pt x="316956" y="109715"/>
                        </a:lnTo>
                        <a:lnTo>
                          <a:pt x="355109" y="109715"/>
                        </a:lnTo>
                        <a:cubicBezTo>
                          <a:pt x="344916" y="81702"/>
                          <a:pt x="329487" y="61907"/>
                          <a:pt x="316956" y="49301"/>
                        </a:cubicBezTo>
                        <a:close/>
                        <a:moveTo>
                          <a:pt x="291334" y="49021"/>
                        </a:moveTo>
                        <a:cubicBezTo>
                          <a:pt x="278803" y="61534"/>
                          <a:pt x="263093" y="81422"/>
                          <a:pt x="252994" y="109528"/>
                        </a:cubicBezTo>
                        <a:lnTo>
                          <a:pt x="291334" y="109528"/>
                        </a:lnTo>
                        <a:close/>
                        <a:moveTo>
                          <a:pt x="304145" y="0"/>
                        </a:moveTo>
                        <a:cubicBezTo>
                          <a:pt x="399059" y="0"/>
                          <a:pt x="476113" y="77034"/>
                          <a:pt x="476113" y="171715"/>
                        </a:cubicBezTo>
                        <a:cubicBezTo>
                          <a:pt x="476113" y="232315"/>
                          <a:pt x="444413" y="285725"/>
                          <a:pt x="396628" y="316258"/>
                        </a:cubicBezTo>
                        <a:cubicBezTo>
                          <a:pt x="394664" y="304680"/>
                          <a:pt x="390643" y="294969"/>
                          <a:pt x="384565" y="287219"/>
                        </a:cubicBezTo>
                        <a:cubicBezTo>
                          <a:pt x="381573" y="283484"/>
                          <a:pt x="378300" y="280496"/>
                          <a:pt x="374933" y="277975"/>
                        </a:cubicBezTo>
                        <a:cubicBezTo>
                          <a:pt x="392046" y="266677"/>
                          <a:pt x="406166" y="251457"/>
                          <a:pt x="416078" y="233529"/>
                        </a:cubicBezTo>
                        <a:lnTo>
                          <a:pt x="382321" y="233529"/>
                        </a:lnTo>
                        <a:cubicBezTo>
                          <a:pt x="377926" y="247908"/>
                          <a:pt x="372222" y="260607"/>
                          <a:pt x="365956" y="271625"/>
                        </a:cubicBezTo>
                        <a:cubicBezTo>
                          <a:pt x="361748" y="267050"/>
                          <a:pt x="355670" y="261728"/>
                          <a:pt x="347441" y="257059"/>
                        </a:cubicBezTo>
                        <a:cubicBezTo>
                          <a:pt x="346693" y="256685"/>
                          <a:pt x="346038" y="256312"/>
                          <a:pt x="345290" y="255938"/>
                        </a:cubicBezTo>
                        <a:cubicBezTo>
                          <a:pt x="348937" y="249216"/>
                          <a:pt x="352397" y="241746"/>
                          <a:pt x="355296" y="233715"/>
                        </a:cubicBezTo>
                        <a:lnTo>
                          <a:pt x="316956" y="233715"/>
                        </a:lnTo>
                        <a:lnTo>
                          <a:pt x="316956" y="246881"/>
                        </a:lnTo>
                        <a:cubicBezTo>
                          <a:pt x="313403" y="246414"/>
                          <a:pt x="309662" y="246134"/>
                          <a:pt x="305735" y="246134"/>
                        </a:cubicBezTo>
                        <a:cubicBezTo>
                          <a:pt x="303303" y="246134"/>
                          <a:pt x="300685" y="246228"/>
                          <a:pt x="298067" y="246508"/>
                        </a:cubicBezTo>
                        <a:cubicBezTo>
                          <a:pt x="295822" y="246508"/>
                          <a:pt x="293578" y="246788"/>
                          <a:pt x="291334" y="247161"/>
                        </a:cubicBezTo>
                        <a:lnTo>
                          <a:pt x="291334" y="233529"/>
                        </a:lnTo>
                        <a:lnTo>
                          <a:pt x="253181" y="233529"/>
                        </a:lnTo>
                        <a:cubicBezTo>
                          <a:pt x="256267" y="241932"/>
                          <a:pt x="259727" y="249589"/>
                          <a:pt x="263654" y="256592"/>
                        </a:cubicBezTo>
                        <a:cubicBezTo>
                          <a:pt x="261223" y="257993"/>
                          <a:pt x="258885" y="259487"/>
                          <a:pt x="256548" y="261074"/>
                        </a:cubicBezTo>
                        <a:cubicBezTo>
                          <a:pt x="251498" y="264155"/>
                          <a:pt x="246822" y="267797"/>
                          <a:pt x="242427" y="271812"/>
                        </a:cubicBezTo>
                        <a:cubicBezTo>
                          <a:pt x="236162" y="260701"/>
                          <a:pt x="230458" y="248002"/>
                          <a:pt x="225969" y="233529"/>
                        </a:cubicBezTo>
                        <a:lnTo>
                          <a:pt x="192212" y="233529"/>
                        </a:lnTo>
                        <a:cubicBezTo>
                          <a:pt x="202404" y="252017"/>
                          <a:pt x="217273" y="267704"/>
                          <a:pt x="234946" y="279095"/>
                        </a:cubicBezTo>
                        <a:cubicBezTo>
                          <a:pt x="224380" y="290487"/>
                          <a:pt x="216992" y="303279"/>
                          <a:pt x="213345" y="317192"/>
                        </a:cubicBezTo>
                        <a:cubicBezTo>
                          <a:pt x="164719" y="286939"/>
                          <a:pt x="132177" y="232968"/>
                          <a:pt x="132177" y="171715"/>
                        </a:cubicBezTo>
                        <a:cubicBezTo>
                          <a:pt x="132177" y="76940"/>
                          <a:pt x="209418" y="0"/>
                          <a:pt x="304145" y="0"/>
                        </a:cubicBezTo>
                        <a:close/>
                      </a:path>
                    </a:pathLst>
                  </a:custGeom>
                  <a:solidFill>
                    <a:srgbClr val="9A0002"/>
                  </a:solidFill>
                  <a:ln>
                    <a:noFill/>
                  </a:ln>
                </p:spPr>
                <p:txBody>
                  <a:bodyPr vert="horz" wrap="square" lIns="91440" tIns="45720" rIns="91440" bIns="45720" numCol="1" anchor="t" anchorCtr="0" compatLnSpc="1">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sp>
              <p:nvSpPr>
                <p:cNvPr id="28" name="í$1iḓé"/>
                <p:cNvSpPr/>
                <p:nvPr/>
              </p:nvSpPr>
              <p:spPr>
                <a:xfrm>
                  <a:off x="8083334" y="3218500"/>
                  <a:ext cx="1504475" cy="1104045"/>
                </a:xfrm>
                <a:prstGeom prst="arc">
                  <a:avLst>
                    <a:gd name="adj1" fmla="val 12677880"/>
                    <a:gd name="adj2" fmla="val 19751058"/>
                  </a:avLst>
                </a:prstGeom>
                <a:ln w="158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25000" lnSpcReduction="20000"/>
                </a:bodyPr>
                <a:lstStyle/>
                <a:p>
                  <a:pPr algn="ctr"/>
                  <a:endParaRPr lang="en-US">
                    <a:cs typeface="+mn-ea"/>
                    <a:sym typeface="+mn-lt"/>
                  </a:endParaRPr>
                </a:p>
              </p:txBody>
            </p:sp>
            <p:grpSp>
              <p:nvGrpSpPr>
                <p:cNvPr id="29" name="i$ľîḍè"/>
                <p:cNvGrpSpPr/>
                <p:nvPr/>
              </p:nvGrpSpPr>
              <p:grpSpPr>
                <a:xfrm>
                  <a:off x="9665701" y="3218501"/>
                  <a:ext cx="1079317" cy="1104045"/>
                  <a:chOff x="12757159" y="2582722"/>
                  <a:chExt cx="1421698" cy="1421698"/>
                </a:xfrm>
              </p:grpSpPr>
              <p:sp>
                <p:nvSpPr>
                  <p:cNvPr id="30" name="iṧľïḓè"/>
                  <p:cNvSpPr/>
                  <p:nvPr/>
                </p:nvSpPr>
                <p:spPr>
                  <a:xfrm>
                    <a:off x="12757159" y="2582722"/>
                    <a:ext cx="1421698" cy="1421698"/>
                  </a:xfrm>
                  <a:prstGeom prst="ellipse">
                    <a:avLst/>
                  </a:prstGeom>
                  <a:noFill/>
                  <a:ln>
                    <a:solidFill>
                      <a:srgbClr val="9A0001"/>
                    </a:solidFill>
                  </a:ln>
                  <a:effectLst>
                    <a:outerShdw blurRad="1168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cs typeface="+mn-ea"/>
                      <a:sym typeface="+mn-lt"/>
                    </a:endParaRPr>
                  </a:p>
                </p:txBody>
              </p:sp>
              <p:sp>
                <p:nvSpPr>
                  <p:cNvPr id="31" name="îṣľiḓê"/>
                  <p:cNvSpPr/>
                  <p:nvPr/>
                </p:nvSpPr>
                <p:spPr bwMode="auto">
                  <a:xfrm>
                    <a:off x="13167416" y="3000825"/>
                    <a:ext cx="601184" cy="585493"/>
                  </a:xfrm>
                  <a:custGeom>
                    <a:avLst/>
                    <a:gdLst>
                      <a:gd name="connsiteX0" fmla="*/ 254856 w 607258"/>
                      <a:gd name="connsiteY0" fmla="*/ 462909 h 591409"/>
                      <a:gd name="connsiteX1" fmla="*/ 281230 w 607258"/>
                      <a:gd name="connsiteY1" fmla="*/ 545836 h 591409"/>
                      <a:gd name="connsiteX2" fmla="*/ 284784 w 607258"/>
                      <a:gd name="connsiteY2" fmla="*/ 557043 h 591409"/>
                      <a:gd name="connsiteX3" fmla="*/ 296568 w 607258"/>
                      <a:gd name="connsiteY3" fmla="*/ 523797 h 591409"/>
                      <a:gd name="connsiteX4" fmla="*/ 303676 w 607258"/>
                      <a:gd name="connsiteY4" fmla="*/ 484388 h 591409"/>
                      <a:gd name="connsiteX5" fmla="*/ 303769 w 607258"/>
                      <a:gd name="connsiteY5" fmla="*/ 484388 h 591409"/>
                      <a:gd name="connsiteX6" fmla="*/ 303863 w 607258"/>
                      <a:gd name="connsiteY6" fmla="*/ 484388 h 591409"/>
                      <a:gd name="connsiteX7" fmla="*/ 304050 w 607258"/>
                      <a:gd name="connsiteY7" fmla="*/ 484388 h 591409"/>
                      <a:gd name="connsiteX8" fmla="*/ 304144 w 607258"/>
                      <a:gd name="connsiteY8" fmla="*/ 484388 h 591409"/>
                      <a:gd name="connsiteX9" fmla="*/ 311252 w 607258"/>
                      <a:gd name="connsiteY9" fmla="*/ 523797 h 591409"/>
                      <a:gd name="connsiteX10" fmla="*/ 322942 w 607258"/>
                      <a:gd name="connsiteY10" fmla="*/ 557043 h 591409"/>
                      <a:gd name="connsiteX11" fmla="*/ 326590 w 607258"/>
                      <a:gd name="connsiteY11" fmla="*/ 545836 h 591409"/>
                      <a:gd name="connsiteX12" fmla="*/ 352870 w 607258"/>
                      <a:gd name="connsiteY12" fmla="*/ 462909 h 591409"/>
                      <a:gd name="connsiteX13" fmla="*/ 407395 w 607258"/>
                      <a:gd name="connsiteY13" fmla="*/ 489244 h 591409"/>
                      <a:gd name="connsiteX14" fmla="*/ 423014 w 607258"/>
                      <a:gd name="connsiteY14" fmla="*/ 497556 h 591409"/>
                      <a:gd name="connsiteX15" fmla="*/ 449575 w 607258"/>
                      <a:gd name="connsiteY15" fmla="*/ 483454 h 591409"/>
                      <a:gd name="connsiteX16" fmla="*/ 471647 w 607258"/>
                      <a:gd name="connsiteY16" fmla="*/ 553214 h 591409"/>
                      <a:gd name="connsiteX17" fmla="*/ 474640 w 607258"/>
                      <a:gd name="connsiteY17" fmla="*/ 562646 h 591409"/>
                      <a:gd name="connsiteX18" fmla="*/ 484460 w 607258"/>
                      <a:gd name="connsiteY18" fmla="*/ 534630 h 591409"/>
                      <a:gd name="connsiteX19" fmla="*/ 490446 w 607258"/>
                      <a:gd name="connsiteY19" fmla="*/ 501571 h 591409"/>
                      <a:gd name="connsiteX20" fmla="*/ 490539 w 607258"/>
                      <a:gd name="connsiteY20" fmla="*/ 501571 h 591409"/>
                      <a:gd name="connsiteX21" fmla="*/ 490726 w 607258"/>
                      <a:gd name="connsiteY21" fmla="*/ 501571 h 591409"/>
                      <a:gd name="connsiteX22" fmla="*/ 490820 w 607258"/>
                      <a:gd name="connsiteY22" fmla="*/ 501571 h 591409"/>
                      <a:gd name="connsiteX23" fmla="*/ 490913 w 607258"/>
                      <a:gd name="connsiteY23" fmla="*/ 501571 h 591409"/>
                      <a:gd name="connsiteX24" fmla="*/ 496899 w 607258"/>
                      <a:gd name="connsiteY24" fmla="*/ 534630 h 591409"/>
                      <a:gd name="connsiteX25" fmla="*/ 506813 w 607258"/>
                      <a:gd name="connsiteY25" fmla="*/ 562646 h 591409"/>
                      <a:gd name="connsiteX26" fmla="*/ 509805 w 607258"/>
                      <a:gd name="connsiteY26" fmla="*/ 553214 h 591409"/>
                      <a:gd name="connsiteX27" fmla="*/ 531877 w 607258"/>
                      <a:gd name="connsiteY27" fmla="*/ 483454 h 591409"/>
                      <a:gd name="connsiteX28" fmla="*/ 577611 w 607258"/>
                      <a:gd name="connsiteY28" fmla="*/ 505493 h 591409"/>
                      <a:gd name="connsiteX29" fmla="*/ 607258 w 607258"/>
                      <a:gd name="connsiteY29" fmla="*/ 591409 h 591409"/>
                      <a:gd name="connsiteX30" fmla="*/ 490352 w 607258"/>
                      <a:gd name="connsiteY30" fmla="*/ 591409 h 591409"/>
                      <a:gd name="connsiteX31" fmla="*/ 484366 w 607258"/>
                      <a:gd name="connsiteY31" fmla="*/ 591409 h 591409"/>
                      <a:gd name="connsiteX32" fmla="*/ 442935 w 607258"/>
                      <a:gd name="connsiteY32" fmla="*/ 591409 h 591409"/>
                      <a:gd name="connsiteX33" fmla="*/ 373072 w 607258"/>
                      <a:gd name="connsiteY33" fmla="*/ 591409 h 591409"/>
                      <a:gd name="connsiteX34" fmla="*/ 303769 w 607258"/>
                      <a:gd name="connsiteY34" fmla="*/ 591409 h 591409"/>
                      <a:gd name="connsiteX35" fmla="*/ 296568 w 607258"/>
                      <a:gd name="connsiteY35" fmla="*/ 591409 h 591409"/>
                      <a:gd name="connsiteX36" fmla="*/ 234093 w 607258"/>
                      <a:gd name="connsiteY36" fmla="*/ 591409 h 591409"/>
                      <a:gd name="connsiteX37" fmla="*/ 164230 w 607258"/>
                      <a:gd name="connsiteY37" fmla="*/ 591409 h 591409"/>
                      <a:gd name="connsiteX38" fmla="*/ 117093 w 607258"/>
                      <a:gd name="connsiteY38" fmla="*/ 591409 h 591409"/>
                      <a:gd name="connsiteX39" fmla="*/ 111108 w 607258"/>
                      <a:gd name="connsiteY39" fmla="*/ 591409 h 591409"/>
                      <a:gd name="connsiteX40" fmla="*/ 0 w 607258"/>
                      <a:gd name="connsiteY40" fmla="*/ 591409 h 591409"/>
                      <a:gd name="connsiteX41" fmla="*/ 30208 w 607258"/>
                      <a:gd name="connsiteY41" fmla="*/ 505493 h 591409"/>
                      <a:gd name="connsiteX42" fmla="*/ 75942 w 607258"/>
                      <a:gd name="connsiteY42" fmla="*/ 483454 h 591409"/>
                      <a:gd name="connsiteX43" fmla="*/ 98014 w 607258"/>
                      <a:gd name="connsiteY43" fmla="*/ 553214 h 591409"/>
                      <a:gd name="connsiteX44" fmla="*/ 101007 w 607258"/>
                      <a:gd name="connsiteY44" fmla="*/ 562646 h 591409"/>
                      <a:gd name="connsiteX45" fmla="*/ 110827 w 607258"/>
                      <a:gd name="connsiteY45" fmla="*/ 534630 h 591409"/>
                      <a:gd name="connsiteX46" fmla="*/ 116813 w 607258"/>
                      <a:gd name="connsiteY46" fmla="*/ 501571 h 591409"/>
                      <a:gd name="connsiteX47" fmla="*/ 117000 w 607258"/>
                      <a:gd name="connsiteY47" fmla="*/ 501571 h 591409"/>
                      <a:gd name="connsiteX48" fmla="*/ 117093 w 607258"/>
                      <a:gd name="connsiteY48" fmla="*/ 501571 h 591409"/>
                      <a:gd name="connsiteX49" fmla="*/ 117187 w 607258"/>
                      <a:gd name="connsiteY49" fmla="*/ 501571 h 591409"/>
                      <a:gd name="connsiteX50" fmla="*/ 117374 w 607258"/>
                      <a:gd name="connsiteY50" fmla="*/ 501571 h 591409"/>
                      <a:gd name="connsiteX51" fmla="*/ 123360 w 607258"/>
                      <a:gd name="connsiteY51" fmla="*/ 534630 h 591409"/>
                      <a:gd name="connsiteX52" fmla="*/ 133180 w 607258"/>
                      <a:gd name="connsiteY52" fmla="*/ 562646 h 591409"/>
                      <a:gd name="connsiteX53" fmla="*/ 136172 w 607258"/>
                      <a:gd name="connsiteY53" fmla="*/ 553214 h 591409"/>
                      <a:gd name="connsiteX54" fmla="*/ 158244 w 607258"/>
                      <a:gd name="connsiteY54" fmla="*/ 483454 h 591409"/>
                      <a:gd name="connsiteX55" fmla="*/ 184806 w 607258"/>
                      <a:gd name="connsiteY55" fmla="*/ 497556 h 591409"/>
                      <a:gd name="connsiteX56" fmla="*/ 200424 w 607258"/>
                      <a:gd name="connsiteY56" fmla="*/ 489244 h 591409"/>
                      <a:gd name="connsiteX57" fmla="*/ 254856 w 607258"/>
                      <a:gd name="connsiteY57" fmla="*/ 462909 h 591409"/>
                      <a:gd name="connsiteX58" fmla="*/ 486780 w 607258"/>
                      <a:gd name="connsiteY58" fmla="*/ 322405 h 591409"/>
                      <a:gd name="connsiteX59" fmla="*/ 516615 w 607258"/>
                      <a:gd name="connsiteY59" fmla="*/ 328662 h 591409"/>
                      <a:gd name="connsiteX60" fmla="*/ 531112 w 607258"/>
                      <a:gd name="connsiteY60" fmla="*/ 342111 h 591409"/>
                      <a:gd name="connsiteX61" fmla="*/ 547012 w 607258"/>
                      <a:gd name="connsiteY61" fmla="*/ 392546 h 591409"/>
                      <a:gd name="connsiteX62" fmla="*/ 544954 w 607258"/>
                      <a:gd name="connsiteY62" fmla="*/ 400297 h 591409"/>
                      <a:gd name="connsiteX63" fmla="*/ 550004 w 607258"/>
                      <a:gd name="connsiteY63" fmla="*/ 421405 h 591409"/>
                      <a:gd name="connsiteX64" fmla="*/ 539810 w 607258"/>
                      <a:gd name="connsiteY64" fmla="*/ 439244 h 591409"/>
                      <a:gd name="connsiteX65" fmla="*/ 503802 w 607258"/>
                      <a:gd name="connsiteY65" fmla="*/ 483700 h 591409"/>
                      <a:gd name="connsiteX66" fmla="*/ 477334 w 607258"/>
                      <a:gd name="connsiteY66" fmla="*/ 483700 h 591409"/>
                      <a:gd name="connsiteX67" fmla="*/ 441419 w 607258"/>
                      <a:gd name="connsiteY67" fmla="*/ 439244 h 591409"/>
                      <a:gd name="connsiteX68" fmla="*/ 431225 w 607258"/>
                      <a:gd name="connsiteY68" fmla="*/ 421405 h 591409"/>
                      <a:gd name="connsiteX69" fmla="*/ 436275 w 607258"/>
                      <a:gd name="connsiteY69" fmla="*/ 400297 h 591409"/>
                      <a:gd name="connsiteX70" fmla="*/ 434217 w 607258"/>
                      <a:gd name="connsiteY70" fmla="*/ 392546 h 591409"/>
                      <a:gd name="connsiteX71" fmla="*/ 434030 w 607258"/>
                      <a:gd name="connsiteY71" fmla="*/ 367795 h 591409"/>
                      <a:gd name="connsiteX72" fmla="*/ 448527 w 607258"/>
                      <a:gd name="connsiteY72" fmla="*/ 342392 h 591409"/>
                      <a:gd name="connsiteX73" fmla="*/ 461995 w 607258"/>
                      <a:gd name="connsiteY73" fmla="*/ 331277 h 591409"/>
                      <a:gd name="connsiteX74" fmla="*/ 475089 w 607258"/>
                      <a:gd name="connsiteY74" fmla="*/ 324553 h 591409"/>
                      <a:gd name="connsiteX75" fmla="*/ 486780 w 607258"/>
                      <a:gd name="connsiteY75" fmla="*/ 322405 h 591409"/>
                      <a:gd name="connsiteX76" fmla="*/ 113711 w 607258"/>
                      <a:gd name="connsiteY76" fmla="*/ 322405 h 591409"/>
                      <a:gd name="connsiteX77" fmla="*/ 143552 w 607258"/>
                      <a:gd name="connsiteY77" fmla="*/ 328662 h 591409"/>
                      <a:gd name="connsiteX78" fmla="*/ 157958 w 607258"/>
                      <a:gd name="connsiteY78" fmla="*/ 342111 h 591409"/>
                      <a:gd name="connsiteX79" fmla="*/ 173954 w 607258"/>
                      <a:gd name="connsiteY79" fmla="*/ 392546 h 591409"/>
                      <a:gd name="connsiteX80" fmla="*/ 171802 w 607258"/>
                      <a:gd name="connsiteY80" fmla="*/ 400297 h 591409"/>
                      <a:gd name="connsiteX81" fmla="*/ 176947 w 607258"/>
                      <a:gd name="connsiteY81" fmla="*/ 421405 h 591409"/>
                      <a:gd name="connsiteX82" fmla="*/ 166751 w 607258"/>
                      <a:gd name="connsiteY82" fmla="*/ 439244 h 591409"/>
                      <a:gd name="connsiteX83" fmla="*/ 130643 w 607258"/>
                      <a:gd name="connsiteY83" fmla="*/ 483700 h 591409"/>
                      <a:gd name="connsiteX84" fmla="*/ 104264 w 607258"/>
                      <a:gd name="connsiteY84" fmla="*/ 483700 h 591409"/>
                      <a:gd name="connsiteX85" fmla="*/ 68343 w 607258"/>
                      <a:gd name="connsiteY85" fmla="*/ 439244 h 591409"/>
                      <a:gd name="connsiteX86" fmla="*/ 58053 w 607258"/>
                      <a:gd name="connsiteY86" fmla="*/ 421592 h 591409"/>
                      <a:gd name="connsiteX87" fmla="*/ 63198 w 607258"/>
                      <a:gd name="connsiteY87" fmla="*/ 400391 h 591409"/>
                      <a:gd name="connsiteX88" fmla="*/ 61046 w 607258"/>
                      <a:gd name="connsiteY88" fmla="*/ 392639 h 591409"/>
                      <a:gd name="connsiteX89" fmla="*/ 60953 w 607258"/>
                      <a:gd name="connsiteY89" fmla="*/ 367889 h 591409"/>
                      <a:gd name="connsiteX90" fmla="*/ 75452 w 607258"/>
                      <a:gd name="connsiteY90" fmla="*/ 342485 h 591409"/>
                      <a:gd name="connsiteX91" fmla="*/ 88922 w 607258"/>
                      <a:gd name="connsiteY91" fmla="*/ 331371 h 591409"/>
                      <a:gd name="connsiteX92" fmla="*/ 101831 w 607258"/>
                      <a:gd name="connsiteY92" fmla="*/ 324646 h 591409"/>
                      <a:gd name="connsiteX93" fmla="*/ 113711 w 607258"/>
                      <a:gd name="connsiteY93" fmla="*/ 322405 h 591409"/>
                      <a:gd name="connsiteX94" fmla="*/ 299632 w 607258"/>
                      <a:gd name="connsiteY94" fmla="*/ 270867 h 591409"/>
                      <a:gd name="connsiteX95" fmla="*/ 335085 w 607258"/>
                      <a:gd name="connsiteY95" fmla="*/ 278338 h 591409"/>
                      <a:gd name="connsiteX96" fmla="*/ 352298 w 607258"/>
                      <a:gd name="connsiteY96" fmla="*/ 294401 h 591409"/>
                      <a:gd name="connsiteX97" fmla="*/ 371194 w 607258"/>
                      <a:gd name="connsiteY97" fmla="*/ 354447 h 591409"/>
                      <a:gd name="connsiteX98" fmla="*/ 368761 w 607258"/>
                      <a:gd name="connsiteY98" fmla="*/ 363693 h 591409"/>
                      <a:gd name="connsiteX99" fmla="*/ 374842 w 607258"/>
                      <a:gd name="connsiteY99" fmla="*/ 388813 h 591409"/>
                      <a:gd name="connsiteX100" fmla="*/ 362588 w 607258"/>
                      <a:gd name="connsiteY100" fmla="*/ 410105 h 591409"/>
                      <a:gd name="connsiteX101" fmla="*/ 319744 w 607258"/>
                      <a:gd name="connsiteY101" fmla="*/ 463055 h 591409"/>
                      <a:gd name="connsiteX102" fmla="*/ 288313 w 607258"/>
                      <a:gd name="connsiteY102" fmla="*/ 463148 h 591409"/>
                      <a:gd name="connsiteX103" fmla="*/ 245469 w 607258"/>
                      <a:gd name="connsiteY103" fmla="*/ 410199 h 591409"/>
                      <a:gd name="connsiteX104" fmla="*/ 233308 w 607258"/>
                      <a:gd name="connsiteY104" fmla="*/ 388907 h 591409"/>
                      <a:gd name="connsiteX105" fmla="*/ 239482 w 607258"/>
                      <a:gd name="connsiteY105" fmla="*/ 363786 h 591409"/>
                      <a:gd name="connsiteX106" fmla="*/ 237050 w 607258"/>
                      <a:gd name="connsiteY106" fmla="*/ 354541 h 591409"/>
                      <a:gd name="connsiteX107" fmla="*/ 236863 w 607258"/>
                      <a:gd name="connsiteY107" fmla="*/ 325031 h 591409"/>
                      <a:gd name="connsiteX108" fmla="*/ 254075 w 607258"/>
                      <a:gd name="connsiteY108" fmla="*/ 294774 h 591409"/>
                      <a:gd name="connsiteX109" fmla="*/ 270071 w 607258"/>
                      <a:gd name="connsiteY109" fmla="*/ 281607 h 591409"/>
                      <a:gd name="connsiteX110" fmla="*/ 285506 w 607258"/>
                      <a:gd name="connsiteY110" fmla="*/ 273669 h 591409"/>
                      <a:gd name="connsiteX111" fmla="*/ 299632 w 607258"/>
                      <a:gd name="connsiteY111" fmla="*/ 270867 h 591409"/>
                      <a:gd name="connsiteX112" fmla="*/ 246074 w 607258"/>
                      <a:gd name="connsiteY112" fmla="*/ 135486 h 591409"/>
                      <a:gd name="connsiteX113" fmla="*/ 242708 w 607258"/>
                      <a:gd name="connsiteY113" fmla="*/ 171715 h 591409"/>
                      <a:gd name="connsiteX114" fmla="*/ 246168 w 607258"/>
                      <a:gd name="connsiteY114" fmla="*/ 207944 h 591409"/>
                      <a:gd name="connsiteX115" fmla="*/ 291334 w 607258"/>
                      <a:gd name="connsiteY115" fmla="*/ 207944 h 591409"/>
                      <a:gd name="connsiteX116" fmla="*/ 291334 w 607258"/>
                      <a:gd name="connsiteY116" fmla="*/ 135486 h 591409"/>
                      <a:gd name="connsiteX117" fmla="*/ 388399 w 607258"/>
                      <a:gd name="connsiteY117" fmla="*/ 135299 h 591409"/>
                      <a:gd name="connsiteX118" fmla="*/ 391391 w 607258"/>
                      <a:gd name="connsiteY118" fmla="*/ 171528 h 591409"/>
                      <a:gd name="connsiteX119" fmla="*/ 388399 w 607258"/>
                      <a:gd name="connsiteY119" fmla="*/ 207757 h 591409"/>
                      <a:gd name="connsiteX120" fmla="*/ 426926 w 607258"/>
                      <a:gd name="connsiteY120" fmla="*/ 207757 h 591409"/>
                      <a:gd name="connsiteX121" fmla="*/ 432162 w 607258"/>
                      <a:gd name="connsiteY121" fmla="*/ 171528 h 591409"/>
                      <a:gd name="connsiteX122" fmla="*/ 426926 w 607258"/>
                      <a:gd name="connsiteY122" fmla="*/ 135299 h 591409"/>
                      <a:gd name="connsiteX123" fmla="*/ 316956 w 607258"/>
                      <a:gd name="connsiteY123" fmla="*/ 135299 h 591409"/>
                      <a:gd name="connsiteX124" fmla="*/ 316956 w 607258"/>
                      <a:gd name="connsiteY124" fmla="*/ 207757 h 591409"/>
                      <a:gd name="connsiteX125" fmla="*/ 362216 w 607258"/>
                      <a:gd name="connsiteY125" fmla="*/ 207757 h 591409"/>
                      <a:gd name="connsiteX126" fmla="*/ 365582 w 607258"/>
                      <a:gd name="connsiteY126" fmla="*/ 171528 h 591409"/>
                      <a:gd name="connsiteX127" fmla="*/ 362122 w 607258"/>
                      <a:gd name="connsiteY127" fmla="*/ 135299 h 591409"/>
                      <a:gd name="connsiteX128" fmla="*/ 181177 w 607258"/>
                      <a:gd name="connsiteY128" fmla="*/ 135299 h 591409"/>
                      <a:gd name="connsiteX129" fmla="*/ 175940 w 607258"/>
                      <a:gd name="connsiteY129" fmla="*/ 171528 h 591409"/>
                      <a:gd name="connsiteX130" fmla="*/ 181177 w 607258"/>
                      <a:gd name="connsiteY130" fmla="*/ 207757 h 591409"/>
                      <a:gd name="connsiteX131" fmla="*/ 219704 w 607258"/>
                      <a:gd name="connsiteY131" fmla="*/ 207757 h 591409"/>
                      <a:gd name="connsiteX132" fmla="*/ 216712 w 607258"/>
                      <a:gd name="connsiteY132" fmla="*/ 171528 h 591409"/>
                      <a:gd name="connsiteX133" fmla="*/ 219704 w 607258"/>
                      <a:gd name="connsiteY133" fmla="*/ 135299 h 591409"/>
                      <a:gd name="connsiteX134" fmla="*/ 253368 w 607258"/>
                      <a:gd name="connsiteY134" fmla="*/ 54157 h 591409"/>
                      <a:gd name="connsiteX135" fmla="*/ 192024 w 607258"/>
                      <a:gd name="connsiteY135" fmla="*/ 109715 h 591409"/>
                      <a:gd name="connsiteX136" fmla="*/ 225876 w 607258"/>
                      <a:gd name="connsiteY136" fmla="*/ 109715 h 591409"/>
                      <a:gd name="connsiteX137" fmla="*/ 253368 w 607258"/>
                      <a:gd name="connsiteY137" fmla="*/ 54157 h 591409"/>
                      <a:gd name="connsiteX138" fmla="*/ 354922 w 607258"/>
                      <a:gd name="connsiteY138" fmla="*/ 54064 h 591409"/>
                      <a:gd name="connsiteX139" fmla="*/ 382414 w 607258"/>
                      <a:gd name="connsiteY139" fmla="*/ 109528 h 591409"/>
                      <a:gd name="connsiteX140" fmla="*/ 416266 w 607258"/>
                      <a:gd name="connsiteY140" fmla="*/ 109528 h 591409"/>
                      <a:gd name="connsiteX141" fmla="*/ 354922 w 607258"/>
                      <a:gd name="connsiteY141" fmla="*/ 54064 h 591409"/>
                      <a:gd name="connsiteX142" fmla="*/ 316956 w 607258"/>
                      <a:gd name="connsiteY142" fmla="*/ 49301 h 591409"/>
                      <a:gd name="connsiteX143" fmla="*/ 316956 w 607258"/>
                      <a:gd name="connsiteY143" fmla="*/ 109715 h 591409"/>
                      <a:gd name="connsiteX144" fmla="*/ 355109 w 607258"/>
                      <a:gd name="connsiteY144" fmla="*/ 109715 h 591409"/>
                      <a:gd name="connsiteX145" fmla="*/ 316956 w 607258"/>
                      <a:gd name="connsiteY145" fmla="*/ 49301 h 591409"/>
                      <a:gd name="connsiteX146" fmla="*/ 291334 w 607258"/>
                      <a:gd name="connsiteY146" fmla="*/ 49021 h 591409"/>
                      <a:gd name="connsiteX147" fmla="*/ 252994 w 607258"/>
                      <a:gd name="connsiteY147" fmla="*/ 109528 h 591409"/>
                      <a:gd name="connsiteX148" fmla="*/ 291334 w 607258"/>
                      <a:gd name="connsiteY148" fmla="*/ 109528 h 591409"/>
                      <a:gd name="connsiteX149" fmla="*/ 304145 w 607258"/>
                      <a:gd name="connsiteY149" fmla="*/ 0 h 591409"/>
                      <a:gd name="connsiteX150" fmla="*/ 476113 w 607258"/>
                      <a:gd name="connsiteY150" fmla="*/ 171715 h 591409"/>
                      <a:gd name="connsiteX151" fmla="*/ 396628 w 607258"/>
                      <a:gd name="connsiteY151" fmla="*/ 316258 h 591409"/>
                      <a:gd name="connsiteX152" fmla="*/ 384565 w 607258"/>
                      <a:gd name="connsiteY152" fmla="*/ 287219 h 591409"/>
                      <a:gd name="connsiteX153" fmla="*/ 374933 w 607258"/>
                      <a:gd name="connsiteY153" fmla="*/ 277975 h 591409"/>
                      <a:gd name="connsiteX154" fmla="*/ 416078 w 607258"/>
                      <a:gd name="connsiteY154" fmla="*/ 233529 h 591409"/>
                      <a:gd name="connsiteX155" fmla="*/ 382321 w 607258"/>
                      <a:gd name="connsiteY155" fmla="*/ 233529 h 591409"/>
                      <a:gd name="connsiteX156" fmla="*/ 365956 w 607258"/>
                      <a:gd name="connsiteY156" fmla="*/ 271625 h 591409"/>
                      <a:gd name="connsiteX157" fmla="*/ 347441 w 607258"/>
                      <a:gd name="connsiteY157" fmla="*/ 257059 h 591409"/>
                      <a:gd name="connsiteX158" fmla="*/ 345290 w 607258"/>
                      <a:gd name="connsiteY158" fmla="*/ 255938 h 591409"/>
                      <a:gd name="connsiteX159" fmla="*/ 355296 w 607258"/>
                      <a:gd name="connsiteY159" fmla="*/ 233715 h 591409"/>
                      <a:gd name="connsiteX160" fmla="*/ 316956 w 607258"/>
                      <a:gd name="connsiteY160" fmla="*/ 233715 h 591409"/>
                      <a:gd name="connsiteX161" fmla="*/ 316956 w 607258"/>
                      <a:gd name="connsiteY161" fmla="*/ 246881 h 591409"/>
                      <a:gd name="connsiteX162" fmla="*/ 305735 w 607258"/>
                      <a:gd name="connsiteY162" fmla="*/ 246134 h 591409"/>
                      <a:gd name="connsiteX163" fmla="*/ 298067 w 607258"/>
                      <a:gd name="connsiteY163" fmla="*/ 246508 h 591409"/>
                      <a:gd name="connsiteX164" fmla="*/ 291334 w 607258"/>
                      <a:gd name="connsiteY164" fmla="*/ 247161 h 591409"/>
                      <a:gd name="connsiteX165" fmla="*/ 291334 w 607258"/>
                      <a:gd name="connsiteY165" fmla="*/ 233529 h 591409"/>
                      <a:gd name="connsiteX166" fmla="*/ 253181 w 607258"/>
                      <a:gd name="connsiteY166" fmla="*/ 233529 h 591409"/>
                      <a:gd name="connsiteX167" fmla="*/ 263654 w 607258"/>
                      <a:gd name="connsiteY167" fmla="*/ 256592 h 591409"/>
                      <a:gd name="connsiteX168" fmla="*/ 256548 w 607258"/>
                      <a:gd name="connsiteY168" fmla="*/ 261074 h 591409"/>
                      <a:gd name="connsiteX169" fmla="*/ 242427 w 607258"/>
                      <a:gd name="connsiteY169" fmla="*/ 271812 h 591409"/>
                      <a:gd name="connsiteX170" fmla="*/ 225969 w 607258"/>
                      <a:gd name="connsiteY170" fmla="*/ 233529 h 591409"/>
                      <a:gd name="connsiteX171" fmla="*/ 192212 w 607258"/>
                      <a:gd name="connsiteY171" fmla="*/ 233529 h 591409"/>
                      <a:gd name="connsiteX172" fmla="*/ 234946 w 607258"/>
                      <a:gd name="connsiteY172" fmla="*/ 279095 h 591409"/>
                      <a:gd name="connsiteX173" fmla="*/ 213345 w 607258"/>
                      <a:gd name="connsiteY173" fmla="*/ 317192 h 591409"/>
                      <a:gd name="connsiteX174" fmla="*/ 132177 w 607258"/>
                      <a:gd name="connsiteY174" fmla="*/ 171715 h 591409"/>
                      <a:gd name="connsiteX175" fmla="*/ 304145 w 607258"/>
                      <a:gd name="connsiteY175" fmla="*/ 0 h 5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258" h="591409">
                        <a:moveTo>
                          <a:pt x="254856" y="462909"/>
                        </a:moveTo>
                        <a:lnTo>
                          <a:pt x="281230" y="545836"/>
                        </a:lnTo>
                        <a:lnTo>
                          <a:pt x="284784" y="557043"/>
                        </a:lnTo>
                        <a:lnTo>
                          <a:pt x="296568" y="523797"/>
                        </a:lnTo>
                        <a:cubicBezTo>
                          <a:pt x="269446" y="486256"/>
                          <a:pt x="298626" y="484388"/>
                          <a:pt x="303676" y="484388"/>
                        </a:cubicBezTo>
                        <a:lnTo>
                          <a:pt x="303769" y="484388"/>
                        </a:lnTo>
                        <a:lnTo>
                          <a:pt x="303863" y="484388"/>
                        </a:lnTo>
                        <a:lnTo>
                          <a:pt x="304050" y="484388"/>
                        </a:lnTo>
                        <a:lnTo>
                          <a:pt x="304144" y="484388"/>
                        </a:lnTo>
                        <a:cubicBezTo>
                          <a:pt x="309287" y="484388"/>
                          <a:pt x="338280" y="486256"/>
                          <a:pt x="311252" y="523797"/>
                        </a:cubicBezTo>
                        <a:lnTo>
                          <a:pt x="322942" y="557043"/>
                        </a:lnTo>
                        <a:lnTo>
                          <a:pt x="326590" y="545836"/>
                        </a:lnTo>
                        <a:lnTo>
                          <a:pt x="352870" y="462909"/>
                        </a:lnTo>
                        <a:cubicBezTo>
                          <a:pt x="352870" y="462909"/>
                          <a:pt x="373352" y="476263"/>
                          <a:pt x="407395" y="489244"/>
                        </a:cubicBezTo>
                        <a:cubicBezTo>
                          <a:pt x="413662" y="491579"/>
                          <a:pt x="418712" y="494287"/>
                          <a:pt x="423014" y="497556"/>
                        </a:cubicBezTo>
                        <a:cubicBezTo>
                          <a:pt x="439942" y="489711"/>
                          <a:pt x="449575" y="483454"/>
                          <a:pt x="449575" y="483454"/>
                        </a:cubicBezTo>
                        <a:lnTo>
                          <a:pt x="471647" y="553214"/>
                        </a:lnTo>
                        <a:lnTo>
                          <a:pt x="474640" y="562646"/>
                        </a:lnTo>
                        <a:lnTo>
                          <a:pt x="484460" y="534630"/>
                        </a:lnTo>
                        <a:cubicBezTo>
                          <a:pt x="461733" y="503065"/>
                          <a:pt x="486237" y="501571"/>
                          <a:pt x="490446" y="501571"/>
                        </a:cubicBezTo>
                        <a:lnTo>
                          <a:pt x="490539" y="501571"/>
                        </a:lnTo>
                        <a:lnTo>
                          <a:pt x="490726" y="501571"/>
                        </a:lnTo>
                        <a:lnTo>
                          <a:pt x="490820" y="501571"/>
                        </a:lnTo>
                        <a:lnTo>
                          <a:pt x="490913" y="501571"/>
                        </a:lnTo>
                        <a:cubicBezTo>
                          <a:pt x="495215" y="501571"/>
                          <a:pt x="519625" y="503065"/>
                          <a:pt x="496899" y="534630"/>
                        </a:cubicBezTo>
                        <a:lnTo>
                          <a:pt x="506813" y="562646"/>
                        </a:lnTo>
                        <a:lnTo>
                          <a:pt x="509805" y="553214"/>
                        </a:lnTo>
                        <a:lnTo>
                          <a:pt x="531877" y="483454"/>
                        </a:lnTo>
                        <a:cubicBezTo>
                          <a:pt x="531877" y="483454"/>
                          <a:pt x="548899" y="494567"/>
                          <a:pt x="577611" y="505493"/>
                        </a:cubicBezTo>
                        <a:cubicBezTo>
                          <a:pt x="609129" y="516980"/>
                          <a:pt x="607165" y="542848"/>
                          <a:pt x="607258" y="591409"/>
                        </a:cubicBezTo>
                        <a:lnTo>
                          <a:pt x="490352" y="591409"/>
                        </a:lnTo>
                        <a:lnTo>
                          <a:pt x="484366" y="591409"/>
                        </a:lnTo>
                        <a:lnTo>
                          <a:pt x="442935" y="591409"/>
                        </a:lnTo>
                        <a:lnTo>
                          <a:pt x="373072" y="591409"/>
                        </a:lnTo>
                        <a:lnTo>
                          <a:pt x="303769" y="591409"/>
                        </a:lnTo>
                        <a:lnTo>
                          <a:pt x="296568" y="591409"/>
                        </a:lnTo>
                        <a:lnTo>
                          <a:pt x="234093" y="591409"/>
                        </a:lnTo>
                        <a:lnTo>
                          <a:pt x="164230" y="591409"/>
                        </a:lnTo>
                        <a:lnTo>
                          <a:pt x="117093" y="591409"/>
                        </a:lnTo>
                        <a:lnTo>
                          <a:pt x="111108" y="591409"/>
                        </a:lnTo>
                        <a:lnTo>
                          <a:pt x="0" y="591409"/>
                        </a:lnTo>
                        <a:cubicBezTo>
                          <a:pt x="655" y="542848"/>
                          <a:pt x="-1403" y="516980"/>
                          <a:pt x="30208" y="505493"/>
                        </a:cubicBezTo>
                        <a:cubicBezTo>
                          <a:pt x="58734" y="494661"/>
                          <a:pt x="75942" y="483454"/>
                          <a:pt x="75942" y="483454"/>
                        </a:cubicBezTo>
                        <a:lnTo>
                          <a:pt x="98014" y="553214"/>
                        </a:lnTo>
                        <a:lnTo>
                          <a:pt x="101007" y="562646"/>
                        </a:lnTo>
                        <a:lnTo>
                          <a:pt x="110827" y="534630"/>
                        </a:lnTo>
                        <a:cubicBezTo>
                          <a:pt x="88194" y="503065"/>
                          <a:pt x="112604" y="501571"/>
                          <a:pt x="116813" y="501571"/>
                        </a:cubicBezTo>
                        <a:lnTo>
                          <a:pt x="117000" y="501571"/>
                        </a:lnTo>
                        <a:lnTo>
                          <a:pt x="117093" y="501571"/>
                        </a:lnTo>
                        <a:lnTo>
                          <a:pt x="117187" y="501571"/>
                        </a:lnTo>
                        <a:lnTo>
                          <a:pt x="117374" y="501571"/>
                        </a:lnTo>
                        <a:cubicBezTo>
                          <a:pt x="121583" y="501571"/>
                          <a:pt x="145993" y="503065"/>
                          <a:pt x="123360" y="534630"/>
                        </a:cubicBezTo>
                        <a:lnTo>
                          <a:pt x="133180" y="562646"/>
                        </a:lnTo>
                        <a:lnTo>
                          <a:pt x="136172" y="553214"/>
                        </a:lnTo>
                        <a:lnTo>
                          <a:pt x="158244" y="483454"/>
                        </a:lnTo>
                        <a:cubicBezTo>
                          <a:pt x="158244" y="483454"/>
                          <a:pt x="167877" y="489804"/>
                          <a:pt x="184806" y="497556"/>
                        </a:cubicBezTo>
                        <a:cubicBezTo>
                          <a:pt x="189014" y="494194"/>
                          <a:pt x="194158" y="491485"/>
                          <a:pt x="200424" y="489244"/>
                        </a:cubicBezTo>
                        <a:cubicBezTo>
                          <a:pt x="234467" y="476263"/>
                          <a:pt x="254856" y="462909"/>
                          <a:pt x="254856" y="462909"/>
                        </a:cubicBezTo>
                        <a:close/>
                        <a:moveTo>
                          <a:pt x="486780" y="322405"/>
                        </a:moveTo>
                        <a:cubicBezTo>
                          <a:pt x="499780" y="321284"/>
                          <a:pt x="509601" y="324553"/>
                          <a:pt x="516615" y="328662"/>
                        </a:cubicBezTo>
                        <a:cubicBezTo>
                          <a:pt x="527090" y="334546"/>
                          <a:pt x="531112" y="342111"/>
                          <a:pt x="531112" y="342111"/>
                        </a:cubicBezTo>
                        <a:cubicBezTo>
                          <a:pt x="531112" y="342111"/>
                          <a:pt x="555148" y="343699"/>
                          <a:pt x="547012" y="392546"/>
                        </a:cubicBezTo>
                        <a:cubicBezTo>
                          <a:pt x="546544" y="395067"/>
                          <a:pt x="545796" y="397682"/>
                          <a:pt x="544954" y="400297"/>
                        </a:cubicBezTo>
                        <a:cubicBezTo>
                          <a:pt x="549630" y="399737"/>
                          <a:pt x="555429" y="402632"/>
                          <a:pt x="550004" y="421405"/>
                        </a:cubicBezTo>
                        <a:cubicBezTo>
                          <a:pt x="546170" y="435134"/>
                          <a:pt x="542522" y="438964"/>
                          <a:pt x="539810" y="439244"/>
                        </a:cubicBezTo>
                        <a:cubicBezTo>
                          <a:pt x="537285" y="455588"/>
                          <a:pt x="524191" y="476322"/>
                          <a:pt x="503802" y="483700"/>
                        </a:cubicBezTo>
                        <a:cubicBezTo>
                          <a:pt x="495197" y="486689"/>
                          <a:pt x="485845" y="486689"/>
                          <a:pt x="477334" y="483700"/>
                        </a:cubicBezTo>
                        <a:cubicBezTo>
                          <a:pt x="456664" y="476509"/>
                          <a:pt x="443944" y="455681"/>
                          <a:pt x="441419" y="439244"/>
                        </a:cubicBezTo>
                        <a:cubicBezTo>
                          <a:pt x="438707" y="439150"/>
                          <a:pt x="435059" y="435228"/>
                          <a:pt x="431225" y="421405"/>
                        </a:cubicBezTo>
                        <a:cubicBezTo>
                          <a:pt x="425800" y="402632"/>
                          <a:pt x="431412" y="399737"/>
                          <a:pt x="436275" y="400297"/>
                        </a:cubicBezTo>
                        <a:cubicBezTo>
                          <a:pt x="435340" y="397682"/>
                          <a:pt x="434685" y="395161"/>
                          <a:pt x="434217" y="392546"/>
                        </a:cubicBezTo>
                        <a:cubicBezTo>
                          <a:pt x="432440" y="383860"/>
                          <a:pt x="431973" y="375641"/>
                          <a:pt x="434030" y="367795"/>
                        </a:cubicBezTo>
                        <a:cubicBezTo>
                          <a:pt x="436462" y="357335"/>
                          <a:pt x="442167" y="348836"/>
                          <a:pt x="448527" y="342392"/>
                        </a:cubicBezTo>
                        <a:cubicBezTo>
                          <a:pt x="452642" y="338095"/>
                          <a:pt x="457132" y="334360"/>
                          <a:pt x="461995" y="331277"/>
                        </a:cubicBezTo>
                        <a:cubicBezTo>
                          <a:pt x="466017" y="328569"/>
                          <a:pt x="470319" y="326141"/>
                          <a:pt x="475089" y="324553"/>
                        </a:cubicBezTo>
                        <a:cubicBezTo>
                          <a:pt x="478830" y="323152"/>
                          <a:pt x="482852" y="322405"/>
                          <a:pt x="486780" y="322405"/>
                        </a:cubicBezTo>
                        <a:close/>
                        <a:moveTo>
                          <a:pt x="113711" y="322405"/>
                        </a:moveTo>
                        <a:cubicBezTo>
                          <a:pt x="126714" y="321284"/>
                          <a:pt x="136536" y="324553"/>
                          <a:pt x="143552" y="328662"/>
                        </a:cubicBezTo>
                        <a:cubicBezTo>
                          <a:pt x="154029" y="334546"/>
                          <a:pt x="157958" y="342111"/>
                          <a:pt x="157958" y="342111"/>
                        </a:cubicBezTo>
                        <a:cubicBezTo>
                          <a:pt x="157958" y="342111"/>
                          <a:pt x="182092" y="343699"/>
                          <a:pt x="173954" y="392546"/>
                        </a:cubicBezTo>
                        <a:cubicBezTo>
                          <a:pt x="173486" y="395067"/>
                          <a:pt x="172738" y="397682"/>
                          <a:pt x="171802" y="400297"/>
                        </a:cubicBezTo>
                        <a:cubicBezTo>
                          <a:pt x="176573" y="399737"/>
                          <a:pt x="182279" y="402632"/>
                          <a:pt x="176947" y="421405"/>
                        </a:cubicBezTo>
                        <a:cubicBezTo>
                          <a:pt x="173112" y="435134"/>
                          <a:pt x="169464" y="438964"/>
                          <a:pt x="166751" y="439244"/>
                        </a:cubicBezTo>
                        <a:cubicBezTo>
                          <a:pt x="164225" y="455588"/>
                          <a:pt x="151129" y="476322"/>
                          <a:pt x="130643" y="483700"/>
                        </a:cubicBezTo>
                        <a:cubicBezTo>
                          <a:pt x="122037" y="486689"/>
                          <a:pt x="112682" y="486689"/>
                          <a:pt x="104264" y="483700"/>
                        </a:cubicBezTo>
                        <a:cubicBezTo>
                          <a:pt x="83497" y="476509"/>
                          <a:pt x="70775" y="455681"/>
                          <a:pt x="68343" y="439244"/>
                        </a:cubicBezTo>
                        <a:cubicBezTo>
                          <a:pt x="65536" y="438964"/>
                          <a:pt x="61982" y="435134"/>
                          <a:pt x="58053" y="421592"/>
                        </a:cubicBezTo>
                        <a:cubicBezTo>
                          <a:pt x="52721" y="402726"/>
                          <a:pt x="58427" y="399924"/>
                          <a:pt x="63198" y="400391"/>
                        </a:cubicBezTo>
                        <a:cubicBezTo>
                          <a:pt x="62169" y="397776"/>
                          <a:pt x="61608" y="395254"/>
                          <a:pt x="61046" y="392639"/>
                        </a:cubicBezTo>
                        <a:cubicBezTo>
                          <a:pt x="59363" y="383953"/>
                          <a:pt x="58801" y="375734"/>
                          <a:pt x="60953" y="367889"/>
                        </a:cubicBezTo>
                        <a:cubicBezTo>
                          <a:pt x="63291" y="357428"/>
                          <a:pt x="69091" y="348929"/>
                          <a:pt x="75452" y="342485"/>
                        </a:cubicBezTo>
                        <a:cubicBezTo>
                          <a:pt x="79568" y="338282"/>
                          <a:pt x="84058" y="334546"/>
                          <a:pt x="88922" y="331371"/>
                        </a:cubicBezTo>
                        <a:cubicBezTo>
                          <a:pt x="92758" y="328662"/>
                          <a:pt x="97154" y="326327"/>
                          <a:pt x="101831" y="324646"/>
                        </a:cubicBezTo>
                        <a:cubicBezTo>
                          <a:pt x="105573" y="323432"/>
                          <a:pt x="109502" y="322685"/>
                          <a:pt x="113711" y="322405"/>
                        </a:cubicBezTo>
                        <a:close/>
                        <a:moveTo>
                          <a:pt x="299632" y="270867"/>
                        </a:moveTo>
                        <a:cubicBezTo>
                          <a:pt x="314973" y="269560"/>
                          <a:pt x="326666" y="273389"/>
                          <a:pt x="335085" y="278338"/>
                        </a:cubicBezTo>
                        <a:cubicBezTo>
                          <a:pt x="347527" y="285342"/>
                          <a:pt x="352298" y="294401"/>
                          <a:pt x="352298" y="294401"/>
                        </a:cubicBezTo>
                        <a:cubicBezTo>
                          <a:pt x="352298" y="294401"/>
                          <a:pt x="380922" y="296455"/>
                          <a:pt x="371194" y="354447"/>
                        </a:cubicBezTo>
                        <a:cubicBezTo>
                          <a:pt x="370632" y="357436"/>
                          <a:pt x="369884" y="360517"/>
                          <a:pt x="368761" y="363693"/>
                        </a:cubicBezTo>
                        <a:cubicBezTo>
                          <a:pt x="374468" y="363039"/>
                          <a:pt x="381203" y="366401"/>
                          <a:pt x="374842" y="388813"/>
                        </a:cubicBezTo>
                        <a:cubicBezTo>
                          <a:pt x="370258" y="405249"/>
                          <a:pt x="365862" y="409825"/>
                          <a:pt x="362588" y="410105"/>
                        </a:cubicBezTo>
                        <a:cubicBezTo>
                          <a:pt x="359594" y="429529"/>
                          <a:pt x="344066" y="454276"/>
                          <a:pt x="319744" y="463055"/>
                        </a:cubicBezTo>
                        <a:cubicBezTo>
                          <a:pt x="309641" y="466790"/>
                          <a:pt x="298416" y="466790"/>
                          <a:pt x="288313" y="463148"/>
                        </a:cubicBezTo>
                        <a:cubicBezTo>
                          <a:pt x="263617" y="454557"/>
                          <a:pt x="248462" y="429809"/>
                          <a:pt x="245469" y="410199"/>
                        </a:cubicBezTo>
                        <a:cubicBezTo>
                          <a:pt x="242288" y="409825"/>
                          <a:pt x="237892" y="405342"/>
                          <a:pt x="233308" y="388907"/>
                        </a:cubicBezTo>
                        <a:cubicBezTo>
                          <a:pt x="226947" y="366494"/>
                          <a:pt x="233682" y="363319"/>
                          <a:pt x="239482" y="363786"/>
                        </a:cubicBezTo>
                        <a:cubicBezTo>
                          <a:pt x="238360" y="360704"/>
                          <a:pt x="237518" y="357716"/>
                          <a:pt x="237050" y="354541"/>
                        </a:cubicBezTo>
                        <a:cubicBezTo>
                          <a:pt x="234992" y="344082"/>
                          <a:pt x="234431" y="334370"/>
                          <a:pt x="236863" y="325031"/>
                        </a:cubicBezTo>
                        <a:cubicBezTo>
                          <a:pt x="239763" y="312517"/>
                          <a:pt x="246498" y="302525"/>
                          <a:pt x="254075" y="294774"/>
                        </a:cubicBezTo>
                        <a:cubicBezTo>
                          <a:pt x="258846" y="289731"/>
                          <a:pt x="264365" y="285249"/>
                          <a:pt x="270071" y="281607"/>
                        </a:cubicBezTo>
                        <a:cubicBezTo>
                          <a:pt x="274655" y="278338"/>
                          <a:pt x="279894" y="275537"/>
                          <a:pt x="285506" y="273669"/>
                        </a:cubicBezTo>
                        <a:cubicBezTo>
                          <a:pt x="289903" y="272175"/>
                          <a:pt x="294674" y="271148"/>
                          <a:pt x="299632" y="270867"/>
                        </a:cubicBezTo>
                        <a:close/>
                        <a:moveTo>
                          <a:pt x="246074" y="135486"/>
                        </a:moveTo>
                        <a:cubicBezTo>
                          <a:pt x="243923" y="146504"/>
                          <a:pt x="242708" y="158643"/>
                          <a:pt x="242708" y="171715"/>
                        </a:cubicBezTo>
                        <a:cubicBezTo>
                          <a:pt x="242708" y="184787"/>
                          <a:pt x="244017" y="196833"/>
                          <a:pt x="246168" y="207944"/>
                        </a:cubicBezTo>
                        <a:lnTo>
                          <a:pt x="291334" y="207944"/>
                        </a:lnTo>
                        <a:lnTo>
                          <a:pt x="291334" y="135486"/>
                        </a:lnTo>
                        <a:close/>
                        <a:moveTo>
                          <a:pt x="388399" y="135299"/>
                        </a:moveTo>
                        <a:cubicBezTo>
                          <a:pt x="390269" y="146504"/>
                          <a:pt x="391391" y="158643"/>
                          <a:pt x="391391" y="171528"/>
                        </a:cubicBezTo>
                        <a:cubicBezTo>
                          <a:pt x="391391" y="184507"/>
                          <a:pt x="390269" y="196459"/>
                          <a:pt x="388399" y="207757"/>
                        </a:cubicBezTo>
                        <a:lnTo>
                          <a:pt x="426926" y="207757"/>
                        </a:lnTo>
                        <a:cubicBezTo>
                          <a:pt x="430292" y="196366"/>
                          <a:pt x="432162" y="184134"/>
                          <a:pt x="432162" y="171528"/>
                        </a:cubicBezTo>
                        <a:cubicBezTo>
                          <a:pt x="432162" y="159016"/>
                          <a:pt x="430292" y="146784"/>
                          <a:pt x="426926" y="135299"/>
                        </a:cubicBezTo>
                        <a:close/>
                        <a:moveTo>
                          <a:pt x="316956" y="135299"/>
                        </a:moveTo>
                        <a:lnTo>
                          <a:pt x="316956" y="207757"/>
                        </a:lnTo>
                        <a:lnTo>
                          <a:pt x="362216" y="207757"/>
                        </a:lnTo>
                        <a:cubicBezTo>
                          <a:pt x="364367" y="196739"/>
                          <a:pt x="365582" y="184601"/>
                          <a:pt x="365582" y="171528"/>
                        </a:cubicBezTo>
                        <a:cubicBezTo>
                          <a:pt x="365582" y="158456"/>
                          <a:pt x="364273" y="146411"/>
                          <a:pt x="362122" y="135299"/>
                        </a:cubicBezTo>
                        <a:close/>
                        <a:moveTo>
                          <a:pt x="181177" y="135299"/>
                        </a:moveTo>
                        <a:cubicBezTo>
                          <a:pt x="177811" y="146784"/>
                          <a:pt x="175940" y="159016"/>
                          <a:pt x="175940" y="171528"/>
                        </a:cubicBezTo>
                        <a:cubicBezTo>
                          <a:pt x="175940" y="184134"/>
                          <a:pt x="177811" y="196366"/>
                          <a:pt x="181177" y="207757"/>
                        </a:cubicBezTo>
                        <a:lnTo>
                          <a:pt x="219704" y="207757"/>
                        </a:lnTo>
                        <a:cubicBezTo>
                          <a:pt x="217834" y="196553"/>
                          <a:pt x="216712" y="184507"/>
                          <a:pt x="216712" y="171528"/>
                        </a:cubicBezTo>
                        <a:cubicBezTo>
                          <a:pt x="216712" y="158643"/>
                          <a:pt x="217834" y="146691"/>
                          <a:pt x="219704" y="135299"/>
                        </a:cubicBezTo>
                        <a:close/>
                        <a:moveTo>
                          <a:pt x="253368" y="54157"/>
                        </a:moveTo>
                        <a:cubicBezTo>
                          <a:pt x="227372" y="65362"/>
                          <a:pt x="205771" y="85064"/>
                          <a:pt x="192024" y="109715"/>
                        </a:cubicBezTo>
                        <a:lnTo>
                          <a:pt x="225876" y="109715"/>
                        </a:lnTo>
                        <a:cubicBezTo>
                          <a:pt x="232796" y="87118"/>
                          <a:pt x="242895" y="68723"/>
                          <a:pt x="253368" y="54157"/>
                        </a:cubicBezTo>
                        <a:close/>
                        <a:moveTo>
                          <a:pt x="354922" y="54064"/>
                        </a:moveTo>
                        <a:cubicBezTo>
                          <a:pt x="365395" y="68630"/>
                          <a:pt x="375494" y="87025"/>
                          <a:pt x="382414" y="109528"/>
                        </a:cubicBezTo>
                        <a:lnTo>
                          <a:pt x="416266" y="109528"/>
                        </a:lnTo>
                        <a:cubicBezTo>
                          <a:pt x="402519" y="85064"/>
                          <a:pt x="380918" y="65362"/>
                          <a:pt x="354922" y="54064"/>
                        </a:cubicBezTo>
                        <a:close/>
                        <a:moveTo>
                          <a:pt x="316956" y="49301"/>
                        </a:moveTo>
                        <a:lnTo>
                          <a:pt x="316956" y="109715"/>
                        </a:lnTo>
                        <a:lnTo>
                          <a:pt x="355109" y="109715"/>
                        </a:lnTo>
                        <a:cubicBezTo>
                          <a:pt x="344916" y="81702"/>
                          <a:pt x="329487" y="61907"/>
                          <a:pt x="316956" y="49301"/>
                        </a:cubicBezTo>
                        <a:close/>
                        <a:moveTo>
                          <a:pt x="291334" y="49021"/>
                        </a:moveTo>
                        <a:cubicBezTo>
                          <a:pt x="278803" y="61534"/>
                          <a:pt x="263093" y="81422"/>
                          <a:pt x="252994" y="109528"/>
                        </a:cubicBezTo>
                        <a:lnTo>
                          <a:pt x="291334" y="109528"/>
                        </a:lnTo>
                        <a:close/>
                        <a:moveTo>
                          <a:pt x="304145" y="0"/>
                        </a:moveTo>
                        <a:cubicBezTo>
                          <a:pt x="399059" y="0"/>
                          <a:pt x="476113" y="77034"/>
                          <a:pt x="476113" y="171715"/>
                        </a:cubicBezTo>
                        <a:cubicBezTo>
                          <a:pt x="476113" y="232315"/>
                          <a:pt x="444413" y="285725"/>
                          <a:pt x="396628" y="316258"/>
                        </a:cubicBezTo>
                        <a:cubicBezTo>
                          <a:pt x="394664" y="304680"/>
                          <a:pt x="390643" y="294969"/>
                          <a:pt x="384565" y="287219"/>
                        </a:cubicBezTo>
                        <a:cubicBezTo>
                          <a:pt x="381573" y="283484"/>
                          <a:pt x="378300" y="280496"/>
                          <a:pt x="374933" y="277975"/>
                        </a:cubicBezTo>
                        <a:cubicBezTo>
                          <a:pt x="392046" y="266677"/>
                          <a:pt x="406166" y="251457"/>
                          <a:pt x="416078" y="233529"/>
                        </a:cubicBezTo>
                        <a:lnTo>
                          <a:pt x="382321" y="233529"/>
                        </a:lnTo>
                        <a:cubicBezTo>
                          <a:pt x="377926" y="247908"/>
                          <a:pt x="372222" y="260607"/>
                          <a:pt x="365956" y="271625"/>
                        </a:cubicBezTo>
                        <a:cubicBezTo>
                          <a:pt x="361748" y="267050"/>
                          <a:pt x="355670" y="261728"/>
                          <a:pt x="347441" y="257059"/>
                        </a:cubicBezTo>
                        <a:cubicBezTo>
                          <a:pt x="346693" y="256685"/>
                          <a:pt x="346038" y="256312"/>
                          <a:pt x="345290" y="255938"/>
                        </a:cubicBezTo>
                        <a:cubicBezTo>
                          <a:pt x="348937" y="249216"/>
                          <a:pt x="352397" y="241746"/>
                          <a:pt x="355296" y="233715"/>
                        </a:cubicBezTo>
                        <a:lnTo>
                          <a:pt x="316956" y="233715"/>
                        </a:lnTo>
                        <a:lnTo>
                          <a:pt x="316956" y="246881"/>
                        </a:lnTo>
                        <a:cubicBezTo>
                          <a:pt x="313403" y="246414"/>
                          <a:pt x="309662" y="246134"/>
                          <a:pt x="305735" y="246134"/>
                        </a:cubicBezTo>
                        <a:cubicBezTo>
                          <a:pt x="303303" y="246134"/>
                          <a:pt x="300685" y="246228"/>
                          <a:pt x="298067" y="246508"/>
                        </a:cubicBezTo>
                        <a:cubicBezTo>
                          <a:pt x="295822" y="246508"/>
                          <a:pt x="293578" y="246788"/>
                          <a:pt x="291334" y="247161"/>
                        </a:cubicBezTo>
                        <a:lnTo>
                          <a:pt x="291334" y="233529"/>
                        </a:lnTo>
                        <a:lnTo>
                          <a:pt x="253181" y="233529"/>
                        </a:lnTo>
                        <a:cubicBezTo>
                          <a:pt x="256267" y="241932"/>
                          <a:pt x="259727" y="249589"/>
                          <a:pt x="263654" y="256592"/>
                        </a:cubicBezTo>
                        <a:cubicBezTo>
                          <a:pt x="261223" y="257993"/>
                          <a:pt x="258885" y="259487"/>
                          <a:pt x="256548" y="261074"/>
                        </a:cubicBezTo>
                        <a:cubicBezTo>
                          <a:pt x="251498" y="264155"/>
                          <a:pt x="246822" y="267797"/>
                          <a:pt x="242427" y="271812"/>
                        </a:cubicBezTo>
                        <a:cubicBezTo>
                          <a:pt x="236162" y="260701"/>
                          <a:pt x="230458" y="248002"/>
                          <a:pt x="225969" y="233529"/>
                        </a:cubicBezTo>
                        <a:lnTo>
                          <a:pt x="192212" y="233529"/>
                        </a:lnTo>
                        <a:cubicBezTo>
                          <a:pt x="202404" y="252017"/>
                          <a:pt x="217273" y="267704"/>
                          <a:pt x="234946" y="279095"/>
                        </a:cubicBezTo>
                        <a:cubicBezTo>
                          <a:pt x="224380" y="290487"/>
                          <a:pt x="216992" y="303279"/>
                          <a:pt x="213345" y="317192"/>
                        </a:cubicBezTo>
                        <a:cubicBezTo>
                          <a:pt x="164719" y="286939"/>
                          <a:pt x="132177" y="232968"/>
                          <a:pt x="132177" y="171715"/>
                        </a:cubicBezTo>
                        <a:cubicBezTo>
                          <a:pt x="132177" y="76940"/>
                          <a:pt x="209418" y="0"/>
                          <a:pt x="304145" y="0"/>
                        </a:cubicBezTo>
                        <a:close/>
                      </a:path>
                    </a:pathLst>
                  </a:custGeom>
                  <a:solidFill>
                    <a:srgbClr val="9A0002"/>
                  </a:solidFill>
                  <a:ln>
                    <a:noFill/>
                  </a:ln>
                </p:spPr>
                <p:txBody>
                  <a:bodyPr vert="horz" wrap="square" lIns="91440" tIns="45720" rIns="91440" bIns="45720" numCol="1" anchor="t" anchorCtr="0" compatLnSpc="1">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grpSp>
            <p:sp>
              <p:nvSpPr>
                <p:cNvPr id="32" name="ïṧ1iḍe"/>
                <p:cNvSpPr txBox="1"/>
                <p:nvPr/>
              </p:nvSpPr>
              <p:spPr bwMode="auto">
                <a:xfrm>
                  <a:off x="673100" y="4572549"/>
                  <a:ext cx="2627082" cy="506167"/>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cs typeface="+mn-ea"/>
                      <a:sym typeface="+mn-lt"/>
                    </a:rPr>
                    <a:t>清理</a:t>
                  </a:r>
                  <a:r>
                    <a:rPr lang="en-US" altLang="zh-CN" sz="1600" b="1" dirty="0">
                      <a:cs typeface="+mn-ea"/>
                      <a:sym typeface="+mn-lt"/>
                    </a:rPr>
                    <a:t>markdown</a:t>
                  </a:r>
                  <a:r>
                    <a:rPr lang="zh-CN" altLang="en-US" sz="1600" b="1" dirty="0">
                      <a:cs typeface="+mn-ea"/>
                      <a:sym typeface="+mn-lt"/>
                    </a:rPr>
                    <a:t>文档并导入</a:t>
                  </a:r>
                  <a:endParaRPr lang="zh-CN" altLang="en-US" sz="1600" b="1" dirty="0">
                    <a:cs typeface="+mn-ea"/>
                    <a:sym typeface="+mn-lt"/>
                  </a:endParaRPr>
                </a:p>
              </p:txBody>
            </p:sp>
            <p:sp>
              <p:nvSpPr>
                <p:cNvPr id="33" name="íṥliḋè"/>
                <p:cNvSpPr txBox="1"/>
                <p:nvPr/>
              </p:nvSpPr>
              <p:spPr bwMode="auto">
                <a:xfrm>
                  <a:off x="3412673" y="4572549"/>
                  <a:ext cx="2627082" cy="506167"/>
                </a:xfrm>
                <a:prstGeom prst="rect">
                  <a:avLst/>
                </a:prstGeom>
                <a:noFill/>
                <a:ln>
                  <a:noFill/>
                </a:ln>
              </p:spPr>
              <p:txBody>
                <a:bodyPr wrap="square" lIns="91440" tIns="45720" rIns="91440" bIns="45720" anchor="ctr">
                  <a:normAutofit fontScale="97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b="1" dirty="0">
                      <a:cs typeface="+mn-ea"/>
                      <a:sym typeface="+mn-lt"/>
                    </a:rPr>
                    <a:t>自定义</a:t>
                  </a:r>
                  <a:r>
                    <a:rPr lang="en-US" altLang="zh-CN" b="1" dirty="0">
                      <a:cs typeface="+mn-ea"/>
                      <a:sym typeface="+mn-lt"/>
                    </a:rPr>
                    <a:t>ppt</a:t>
                  </a:r>
                  <a:r>
                    <a:rPr lang="zh-CN" altLang="en-US" b="1" dirty="0">
                      <a:cs typeface="+mn-ea"/>
                      <a:sym typeface="+mn-lt"/>
                    </a:rPr>
                    <a:t>模板</a:t>
                  </a:r>
                  <a:endParaRPr lang="zh-CN" altLang="en-US" b="1" dirty="0">
                    <a:cs typeface="+mn-ea"/>
                    <a:sym typeface="+mn-lt"/>
                  </a:endParaRPr>
                </a:p>
              </p:txBody>
            </p:sp>
            <p:sp>
              <p:nvSpPr>
                <p:cNvPr id="34" name="ïṥļiďé"/>
                <p:cNvSpPr txBox="1"/>
                <p:nvPr/>
              </p:nvSpPr>
              <p:spPr bwMode="auto">
                <a:xfrm>
                  <a:off x="6152246" y="4572549"/>
                  <a:ext cx="2627082" cy="506167"/>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cs typeface="+mn-ea"/>
                      <a:sym typeface="+mn-lt"/>
                    </a:rPr>
                    <a:t>自动生成</a:t>
                  </a:r>
                  <a:r>
                    <a:rPr lang="en-US" altLang="zh-CN" sz="1600" b="1" dirty="0">
                      <a:cs typeface="+mn-ea"/>
                      <a:sym typeface="+mn-lt"/>
                    </a:rPr>
                    <a:t>ppt</a:t>
                  </a:r>
                  <a:endParaRPr lang="zh-CN" altLang="en-US" sz="1600" b="1" dirty="0">
                    <a:cs typeface="+mn-ea"/>
                    <a:sym typeface="+mn-lt"/>
                  </a:endParaRPr>
                </a:p>
              </p:txBody>
            </p:sp>
            <p:sp>
              <p:nvSpPr>
                <p:cNvPr id="35" name="îṩḷïḓè"/>
                <p:cNvSpPr txBox="1"/>
                <p:nvPr/>
              </p:nvSpPr>
              <p:spPr bwMode="auto">
                <a:xfrm>
                  <a:off x="8891818" y="4572549"/>
                  <a:ext cx="2627082" cy="506167"/>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cs typeface="+mn-ea"/>
                      <a:sym typeface="+mn-lt"/>
                    </a:rPr>
                    <a:t>人工校对得到可用</a:t>
                  </a:r>
                  <a:r>
                    <a:rPr lang="en-US" altLang="zh-CN" sz="1600" b="1" dirty="0">
                      <a:cs typeface="+mn-ea"/>
                      <a:sym typeface="+mn-lt"/>
                    </a:rPr>
                    <a:t>ppt</a:t>
                  </a:r>
                  <a:endParaRPr lang="en-US" altLang="zh-CN" sz="1600" b="1" dirty="0">
                    <a:cs typeface="+mn-ea"/>
                    <a:sym typeface="+mn-lt"/>
                  </a:endParaRPr>
                </a:p>
              </p:txBody>
            </p:sp>
          </p:grpSp>
        </p:grpSp>
        <p:sp>
          <p:nvSpPr>
            <p:cNvPr id="40" name="文本框 39"/>
            <p:cNvSpPr txBox="1"/>
            <p:nvPr/>
          </p:nvSpPr>
          <p:spPr>
            <a:xfrm>
              <a:off x="524" y="2207"/>
              <a:ext cx="7200" cy="473"/>
            </a:xfrm>
            <a:prstGeom prst="rect">
              <a:avLst/>
            </a:prstGeom>
            <a:noFill/>
          </p:spPr>
          <p:txBody>
            <a:bodyPr wrap="square" rtlCol="0" anchor="t">
              <a:spAutoFit/>
            </a:bodyPr>
            <a:lstStyle/>
            <a:p>
              <a:pPr marL="456565" indent="-456565">
                <a:buFont typeface="Arial" panose="020B0604020202020204" pitchFamily="34" charset="0"/>
                <a:buChar char="•"/>
              </a:pPr>
              <a:r>
                <a:rPr sz="2000" b="1">
                  <a:cs typeface="+mn-ea"/>
                  <a:sym typeface="+mn-lt"/>
                </a:rPr>
                <a:t>具体实现步骤：</a:t>
              </a:r>
              <a:endParaRPr lang="zh-CN" altLang="en-US" sz="2000" b="1" dirty="0">
                <a:cs typeface="+mn-ea"/>
                <a:sym typeface="+mn-lt"/>
              </a:endParaRPr>
            </a:p>
          </p:txBody>
        </p:sp>
      </p:grpSp>
      <p:pic>
        <p:nvPicPr>
          <p:cNvPr id="48" name="图片 47"/>
          <p:cNvPicPr>
            <a:picLocks noChangeAspect="1"/>
          </p:cNvPicPr>
          <p:nvPr/>
        </p:nvPicPr>
        <p:blipFill>
          <a:blip r:embed="rId2"/>
          <a:srcRect r="1391" b="2009"/>
          <a:stretch>
            <a:fillRect/>
          </a:stretch>
        </p:blipFill>
        <p:spPr>
          <a:xfrm>
            <a:off x="3335867" y="1719580"/>
            <a:ext cx="5483860" cy="2479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500" b="1" dirty="0">
                <a:solidFill>
                  <a:srgbClr val="9A0001"/>
                </a:solidFill>
                <a:cs typeface="+mn-ea"/>
                <a:sym typeface="+mn-lt"/>
              </a:rPr>
              <a:t>4. 总结问题：</a:t>
            </a:r>
            <a:r>
              <a:rPr lang="en-US" altLang="zh-CN" sz="2135" b="1" dirty="0">
                <a:solidFill>
                  <a:srgbClr val="9A0001"/>
                </a:solidFill>
                <a:cs typeface="+mn-ea"/>
                <a:sym typeface="+mn-lt"/>
              </a:rPr>
              <a:t>反馈、优化GPT</a:t>
            </a:r>
            <a:endParaRPr lang="en-US" altLang="zh-CN" sz="2135" b="1" dirty="0">
              <a:solidFill>
                <a:srgbClr val="9A0001"/>
              </a:solidFill>
              <a:cs typeface="+mn-ea"/>
              <a:sym typeface="+mn-lt"/>
            </a:endParaRPr>
          </a:p>
        </p:txBody>
      </p:sp>
      <p:sp>
        <p:nvSpPr>
          <p:cNvPr id="3" name="Text 1"/>
          <p:cNvSpPr/>
          <p:nvPr/>
        </p:nvSpPr>
        <p:spPr>
          <a:xfrm>
            <a:off x="502074" y="1041400"/>
            <a:ext cx="11477413" cy="1866053"/>
          </a:xfrm>
          <a:prstGeom prst="rect">
            <a:avLst/>
          </a:prstGeom>
          <a:noFill/>
        </p:spPr>
        <p:txBody>
          <a:bodyPr wrap="square" rtlCol="0" anchor="t"/>
          <a:lstStyle/>
          <a:p>
            <a:pPr>
              <a:lnSpc>
                <a:spcPct val="150000"/>
              </a:lnSpc>
              <a:buSzPct val="100000"/>
            </a:pPr>
            <a:r>
              <a:rPr lang="en-US" altLang="zh-CN" sz="1865" dirty="0">
                <a:solidFill>
                  <a:srgbClr val="404040"/>
                </a:solidFill>
                <a:cs typeface="+mn-ea"/>
                <a:sym typeface="+mn-lt"/>
              </a:rPr>
              <a:t>- 针对</a:t>
            </a:r>
            <a:r>
              <a:rPr lang="zh-CN" altLang="en-US" sz="1865" dirty="0">
                <a:solidFill>
                  <a:srgbClr val="404040"/>
                </a:solidFill>
                <a:cs typeface="+mn-ea"/>
                <a:sym typeface="+mn-lt"/>
              </a:rPr>
              <a:t>筛选得到的前述</a:t>
            </a:r>
            <a:r>
              <a:rPr lang="en-US" altLang="zh-CN" sz="1865" b="1" dirty="0">
                <a:solidFill>
                  <a:srgbClr val="404040"/>
                </a:solidFill>
                <a:cs typeface="+mn-ea"/>
                <a:sym typeface="+mn-lt"/>
              </a:rPr>
              <a:t>30篇期货、远期、互换的</a:t>
            </a:r>
            <a:r>
              <a:rPr lang="zh-CN" altLang="en-US" sz="1865" b="1" dirty="0">
                <a:solidFill>
                  <a:srgbClr val="404040"/>
                </a:solidFill>
                <a:cs typeface="+mn-ea"/>
                <a:sym typeface="+mn-lt"/>
              </a:rPr>
              <a:t>经典理论</a:t>
            </a:r>
            <a:r>
              <a:rPr lang="en-US" altLang="zh-CN" sz="1865" b="1" dirty="0">
                <a:solidFill>
                  <a:srgbClr val="404040"/>
                </a:solidFill>
                <a:cs typeface="+mn-ea"/>
                <a:sym typeface="+mn-lt"/>
              </a:rPr>
              <a:t>论文</a:t>
            </a:r>
            <a:r>
              <a:rPr lang="en-US" altLang="zh-CN" sz="1865" dirty="0">
                <a:solidFill>
                  <a:srgbClr val="404040"/>
                </a:solidFill>
                <a:cs typeface="+mn-ea"/>
                <a:sym typeface="+mn-lt"/>
              </a:rPr>
              <a:t>进行</a:t>
            </a:r>
            <a:r>
              <a:rPr lang="en-US" altLang="zh-CN" sz="1865" b="1" dirty="0">
                <a:solidFill>
                  <a:srgbClr val="404040"/>
                </a:solidFill>
                <a:cs typeface="+mn-ea"/>
                <a:sym typeface="+mn-lt"/>
              </a:rPr>
              <a:t>抽样检查</a:t>
            </a:r>
            <a:r>
              <a:rPr lang="en-US" altLang="zh-CN" sz="1865" dirty="0">
                <a:solidFill>
                  <a:srgbClr val="404040"/>
                </a:solidFill>
                <a:cs typeface="+mn-ea"/>
                <a:sym typeface="+mn-lt"/>
              </a:rPr>
              <a:t>，发现存在如下问题：</a:t>
            </a:r>
            <a:endParaRPr lang="en-US" altLang="zh-CN" sz="1865" dirty="0">
              <a:solidFill>
                <a:srgbClr val="404040"/>
              </a:solidFill>
              <a:cs typeface="+mn-ea"/>
              <a:sym typeface="+mn-lt"/>
            </a:endParaRPr>
          </a:p>
          <a:p>
            <a:pPr>
              <a:lnSpc>
                <a:spcPct val="150000"/>
              </a:lnSpc>
              <a:buSzPct val="100000"/>
            </a:pPr>
            <a:r>
              <a:rPr lang="en-US" altLang="zh-CN" sz="1865" dirty="0">
                <a:solidFill>
                  <a:srgbClr val="404040"/>
                </a:solidFill>
                <a:cs typeface="+mn-ea"/>
                <a:sym typeface="+mn-lt"/>
              </a:rPr>
              <a:t>    1. 有些论文</a:t>
            </a:r>
            <a:r>
              <a:rPr lang="en-US" altLang="zh-CN" sz="1865" b="1" dirty="0">
                <a:solidFill>
                  <a:srgbClr val="404040"/>
                </a:solidFill>
                <a:cs typeface="+mn-ea"/>
                <a:sym typeface="+mn-lt"/>
              </a:rPr>
              <a:t>无法检索到</a:t>
            </a:r>
            <a:endParaRPr lang="en-US" altLang="zh-CN" sz="1865" dirty="0">
              <a:solidFill>
                <a:srgbClr val="404040"/>
              </a:solidFill>
              <a:cs typeface="+mn-ea"/>
              <a:sym typeface="+mn-lt"/>
            </a:endParaRPr>
          </a:p>
          <a:p>
            <a:pPr>
              <a:lnSpc>
                <a:spcPct val="150000"/>
              </a:lnSpc>
              <a:buSzPct val="100000"/>
            </a:pPr>
            <a:r>
              <a:rPr lang="en-US" altLang="zh-CN" sz="1865" dirty="0">
                <a:solidFill>
                  <a:srgbClr val="404040"/>
                </a:solidFill>
                <a:cs typeface="+mn-ea"/>
                <a:sym typeface="+mn-lt"/>
              </a:rPr>
              <a:t>    2. 有些论文</a:t>
            </a:r>
            <a:r>
              <a:rPr lang="en-US" altLang="zh-CN" sz="1865" b="1" dirty="0">
                <a:solidFill>
                  <a:srgbClr val="404040"/>
                </a:solidFill>
                <a:cs typeface="+mn-ea"/>
                <a:sym typeface="+mn-lt"/>
              </a:rPr>
              <a:t>是实证分析                                                                          </a:t>
            </a:r>
            <a:r>
              <a:rPr lang="en-US" altLang="zh-CN" sz="1865" b="1" dirty="0">
                <a:solidFill>
                  <a:srgbClr val="9A0002"/>
                </a:solidFill>
                <a:cs typeface="+mn-ea"/>
                <a:sym typeface="+mn-lt"/>
              </a:rPr>
              <a:t>再次向GPT提问，增加约束条件</a:t>
            </a:r>
            <a:endParaRPr lang="en-US" altLang="zh-CN" sz="1865" b="1" dirty="0">
              <a:solidFill>
                <a:srgbClr val="404040"/>
              </a:solidFill>
              <a:cs typeface="+mn-ea"/>
              <a:sym typeface="+mn-lt"/>
            </a:endParaRPr>
          </a:p>
          <a:p>
            <a:pPr>
              <a:lnSpc>
                <a:spcPct val="150000"/>
              </a:lnSpc>
              <a:buSzPct val="100000"/>
            </a:pPr>
            <a:r>
              <a:rPr lang="en-US" altLang="zh-CN" sz="1865" dirty="0">
                <a:solidFill>
                  <a:srgbClr val="404040"/>
                </a:solidFill>
                <a:cs typeface="+mn-ea"/>
                <a:sym typeface="+mn-lt"/>
              </a:rPr>
              <a:t>    3. 有些论文在</a:t>
            </a:r>
            <a:r>
              <a:rPr lang="en-US" altLang="zh-CN" sz="1865" b="1" dirty="0">
                <a:solidFill>
                  <a:srgbClr val="404040"/>
                </a:solidFill>
                <a:cs typeface="+mn-ea"/>
                <a:sym typeface="+mn-lt"/>
              </a:rPr>
              <a:t>不同细分领域交叉出现</a:t>
            </a:r>
            <a:r>
              <a:rPr lang="en-US" altLang="zh-CN" sz="1865" dirty="0">
                <a:solidFill>
                  <a:srgbClr val="404040"/>
                </a:solidFill>
                <a:cs typeface="+mn-ea"/>
                <a:sym typeface="+mn-lt"/>
              </a:rPr>
              <a:t>，不利于后续小组分工</a:t>
            </a:r>
            <a:endParaRPr lang="en-US" altLang="zh-CN" sz="1865" dirty="0">
              <a:solidFill>
                <a:srgbClr val="404040"/>
              </a:solidFill>
              <a:cs typeface="+mn-ea"/>
              <a:sym typeface="+mn-lt"/>
            </a:endParaRPr>
          </a:p>
        </p:txBody>
      </p:sp>
      <p:sp>
        <p:nvSpPr>
          <p:cNvPr id="6" name="Text 2"/>
          <p:cNvSpPr/>
          <p:nvPr/>
        </p:nvSpPr>
        <p:spPr>
          <a:xfrm>
            <a:off x="10947400" y="6197601"/>
            <a:ext cx="635000" cy="317500"/>
          </a:xfrm>
          <a:prstGeom prst="rect">
            <a:avLst/>
          </a:prstGeom>
          <a:noFill/>
        </p:spPr>
        <p:txBody>
          <a:bodyPr wrap="square" rtlCol="0" anchor="t"/>
          <a:lstStyle/>
          <a:p>
            <a:pPr algn="ctr"/>
            <a:r>
              <a:rPr lang="en-US" sz="1365" dirty="0">
                <a:solidFill>
                  <a:srgbClr val="595959"/>
                </a:solidFill>
                <a:cs typeface="+mn-ea"/>
                <a:sym typeface="+mn-lt"/>
              </a:rPr>
              <a:t>8</a:t>
            </a:r>
            <a:endParaRPr lang="en-US" sz="1365" dirty="0">
              <a:cs typeface="+mn-ea"/>
              <a:sym typeface="+mn-lt"/>
            </a:endParaRPr>
          </a:p>
        </p:txBody>
      </p:sp>
      <p:sp>
        <p:nvSpPr>
          <p:cNvPr id="10" name="右箭头 9"/>
          <p:cNvSpPr/>
          <p:nvPr>
            <p:custDataLst>
              <p:tags r:id="rId1"/>
            </p:custDataLst>
          </p:nvPr>
        </p:nvSpPr>
        <p:spPr>
          <a:xfrm>
            <a:off x="7137401" y="2092961"/>
            <a:ext cx="1296247" cy="344593"/>
          </a:xfrm>
          <a:prstGeom prst="rightArrow">
            <a:avLst>
              <a:gd name="adj1" fmla="val 50000"/>
              <a:gd name="adj2" fmla="val 146683"/>
            </a:avLst>
          </a:prstGeom>
          <a:solidFill>
            <a:srgbClr val="9A000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pic>
        <p:nvPicPr>
          <p:cNvPr id="11" name="图片 10"/>
          <p:cNvPicPr>
            <a:picLocks noChangeAspect="1"/>
          </p:cNvPicPr>
          <p:nvPr>
            <p:custDataLst>
              <p:tags r:id="rId2"/>
            </p:custDataLst>
          </p:nvPr>
        </p:nvPicPr>
        <p:blipFill>
          <a:blip r:embed="rId3"/>
          <a:srcRect l="4411" r="13577" b="67618"/>
          <a:stretch>
            <a:fillRect/>
          </a:stretch>
        </p:blipFill>
        <p:spPr>
          <a:xfrm>
            <a:off x="283634" y="3429001"/>
            <a:ext cx="6145953" cy="2119207"/>
          </a:xfrm>
          <a:prstGeom prst="rect">
            <a:avLst/>
          </a:prstGeom>
        </p:spPr>
      </p:pic>
      <p:pic>
        <p:nvPicPr>
          <p:cNvPr id="12" name="图片 11"/>
          <p:cNvPicPr>
            <a:picLocks noChangeAspect="1"/>
          </p:cNvPicPr>
          <p:nvPr>
            <p:custDataLst>
              <p:tags r:id="rId4"/>
            </p:custDataLst>
          </p:nvPr>
        </p:nvPicPr>
        <p:blipFill>
          <a:blip r:embed="rId3"/>
          <a:srcRect l="4589" t="33695" r="13592"/>
          <a:stretch>
            <a:fillRect/>
          </a:stretch>
        </p:blipFill>
        <p:spPr>
          <a:xfrm>
            <a:off x="6674274" y="2907454"/>
            <a:ext cx="5009727" cy="35449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500" b="1" dirty="0">
                <a:solidFill>
                  <a:srgbClr val="9A0001"/>
                </a:solidFill>
                <a:cs typeface="+mn-ea"/>
                <a:sym typeface="+mn-lt"/>
              </a:rPr>
              <a:t>4. 总结问题：</a:t>
            </a:r>
            <a:r>
              <a:rPr lang="en-US" altLang="zh-CN" sz="2135" b="1" dirty="0">
                <a:solidFill>
                  <a:srgbClr val="9A0001"/>
                </a:solidFill>
                <a:cs typeface="+mn-ea"/>
                <a:sym typeface="+mn-lt"/>
              </a:rPr>
              <a:t>第三次调试</a:t>
            </a:r>
            <a:r>
              <a:rPr lang="zh-CN" altLang="en-US" sz="2135" b="1" dirty="0">
                <a:solidFill>
                  <a:srgbClr val="9A0001"/>
                </a:solidFill>
                <a:cs typeface="+mn-ea"/>
                <a:sym typeface="+mn-lt"/>
              </a:rPr>
              <a:t>、人工复核</a:t>
            </a:r>
            <a:endParaRPr lang="zh-CN" altLang="en-US" sz="2135" b="1" dirty="0">
              <a:solidFill>
                <a:srgbClr val="9A0001"/>
              </a:solidFill>
              <a:cs typeface="+mn-ea"/>
              <a:sym typeface="+mn-lt"/>
            </a:endParaRPr>
          </a:p>
        </p:txBody>
      </p:sp>
      <p:sp>
        <p:nvSpPr>
          <p:cNvPr id="3" name="Text 1"/>
          <p:cNvSpPr/>
          <p:nvPr/>
        </p:nvSpPr>
        <p:spPr>
          <a:xfrm>
            <a:off x="502074" y="1041400"/>
            <a:ext cx="11477413" cy="1397000"/>
          </a:xfrm>
          <a:prstGeom prst="rect">
            <a:avLst/>
          </a:prstGeom>
          <a:noFill/>
        </p:spPr>
        <p:txBody>
          <a:bodyPr wrap="square" rtlCol="0" anchor="t"/>
          <a:lstStyle/>
          <a:p>
            <a:pPr>
              <a:lnSpc>
                <a:spcPct val="150000"/>
              </a:lnSpc>
              <a:buSzPct val="100000"/>
            </a:pPr>
            <a:r>
              <a:rPr lang="en-US" altLang="zh-CN" sz="1865" dirty="0">
                <a:solidFill>
                  <a:srgbClr val="404040"/>
                </a:solidFill>
                <a:cs typeface="+mn-ea"/>
                <a:sym typeface="+mn-lt"/>
              </a:rPr>
              <a:t>- </a:t>
            </a:r>
            <a:r>
              <a:rPr lang="zh-CN" altLang="en-US" sz="1865" dirty="0">
                <a:solidFill>
                  <a:srgbClr val="404040"/>
                </a:solidFill>
                <a:cs typeface="+mn-ea"/>
                <a:sym typeface="+mn-lt"/>
              </a:rPr>
              <a:t>重复前述过程，</a:t>
            </a:r>
            <a:r>
              <a:rPr lang="en-US" altLang="zh-CN" sz="1865" dirty="0">
                <a:solidFill>
                  <a:srgbClr val="404040"/>
                </a:solidFill>
                <a:cs typeface="+mn-ea"/>
                <a:sym typeface="+mn-lt"/>
              </a:rPr>
              <a:t>针对</a:t>
            </a:r>
            <a:r>
              <a:rPr lang="zh-CN" altLang="en-US" sz="1865" b="1" dirty="0">
                <a:solidFill>
                  <a:srgbClr val="404040"/>
                </a:solidFill>
                <a:cs typeface="+mn-ea"/>
                <a:sym typeface="+mn-lt"/>
              </a:rPr>
              <a:t>抽样检查</a:t>
            </a:r>
            <a:r>
              <a:rPr lang="zh-CN" altLang="en-US" sz="1865" dirty="0">
                <a:solidFill>
                  <a:srgbClr val="404040"/>
                </a:solidFill>
                <a:cs typeface="+mn-ea"/>
                <a:sym typeface="+mn-lt"/>
              </a:rPr>
              <a:t>发现的问题，</a:t>
            </a:r>
            <a:r>
              <a:rPr lang="zh-CN" altLang="en-US" sz="1865" b="1" dirty="0">
                <a:solidFill>
                  <a:srgbClr val="404040"/>
                </a:solidFill>
                <a:cs typeface="+mn-ea"/>
                <a:sym typeface="+mn-lt"/>
              </a:rPr>
              <a:t>增加相应约束条件</a:t>
            </a:r>
            <a:r>
              <a:rPr lang="zh-CN" altLang="en-US" sz="1865" dirty="0">
                <a:solidFill>
                  <a:srgbClr val="404040"/>
                </a:solidFill>
                <a:cs typeface="+mn-ea"/>
                <a:sym typeface="+mn-lt"/>
              </a:rPr>
              <a:t>，进行</a:t>
            </a:r>
            <a:r>
              <a:rPr lang="en-US" altLang="zh-CN" sz="1865" b="1" dirty="0">
                <a:solidFill>
                  <a:srgbClr val="404040"/>
                </a:solidFill>
                <a:cs typeface="+mn-ea"/>
                <a:sym typeface="+mn-lt"/>
              </a:rPr>
              <a:t>3~4</a:t>
            </a:r>
            <a:r>
              <a:rPr lang="zh-CN" altLang="en-US" sz="1865" b="1" dirty="0">
                <a:solidFill>
                  <a:srgbClr val="404040"/>
                </a:solidFill>
                <a:cs typeface="+mn-ea"/>
                <a:sym typeface="+mn-lt"/>
              </a:rPr>
              <a:t>次反复调试。</a:t>
            </a:r>
            <a:r>
              <a:rPr lang="zh-CN" altLang="en-US" sz="1865" dirty="0">
                <a:solidFill>
                  <a:srgbClr val="404040"/>
                </a:solidFill>
                <a:cs typeface="+mn-ea"/>
                <a:sym typeface="+mn-lt"/>
              </a:rPr>
              <a:t>如第三次问题：</a:t>
            </a:r>
            <a:endParaRPr lang="en-US" altLang="zh-CN" sz="1865" dirty="0">
              <a:solidFill>
                <a:srgbClr val="404040"/>
              </a:solidFill>
              <a:cs typeface="+mn-ea"/>
              <a:sym typeface="+mn-lt"/>
            </a:endParaRPr>
          </a:p>
          <a:p>
            <a:pPr>
              <a:lnSpc>
                <a:spcPct val="150000"/>
              </a:lnSpc>
              <a:buSzPct val="100000"/>
            </a:pPr>
            <a:r>
              <a:rPr lang="en-US" altLang="zh-CN" sz="1865" dirty="0">
                <a:solidFill>
                  <a:srgbClr val="404040"/>
                </a:solidFill>
                <a:cs typeface="+mn-ea"/>
                <a:sym typeface="+mn-lt"/>
              </a:rPr>
              <a:t>    1. 期货方向罗列的某些论文，其研究领域实际聚焦于期权</a:t>
            </a:r>
            <a:endParaRPr lang="en-US" altLang="zh-CN" sz="1865" dirty="0">
              <a:solidFill>
                <a:srgbClr val="404040"/>
              </a:solidFill>
              <a:cs typeface="+mn-ea"/>
              <a:sym typeface="+mn-lt"/>
            </a:endParaRPr>
          </a:p>
          <a:p>
            <a:pPr>
              <a:lnSpc>
                <a:spcPct val="150000"/>
              </a:lnSpc>
              <a:buSzPct val="100000"/>
            </a:pPr>
            <a:r>
              <a:rPr lang="en-US" altLang="zh-CN" sz="1865" dirty="0">
                <a:solidFill>
                  <a:srgbClr val="404040"/>
                </a:solidFill>
                <a:cs typeface="+mn-ea"/>
                <a:sym typeface="+mn-lt"/>
              </a:rPr>
              <a:t>    2. 某些论文无法检索到                                                                                   </a:t>
            </a:r>
            <a:endParaRPr lang="en-US" altLang="zh-CN" sz="1865" dirty="0">
              <a:solidFill>
                <a:srgbClr val="404040"/>
              </a:solidFill>
              <a:cs typeface="+mn-ea"/>
              <a:sym typeface="+mn-lt"/>
            </a:endParaRPr>
          </a:p>
        </p:txBody>
      </p:sp>
      <p:sp>
        <p:nvSpPr>
          <p:cNvPr id="10" name="右箭头 9"/>
          <p:cNvSpPr/>
          <p:nvPr>
            <p:custDataLst>
              <p:tags r:id="rId1"/>
            </p:custDataLst>
          </p:nvPr>
        </p:nvSpPr>
        <p:spPr>
          <a:xfrm>
            <a:off x="632461" y="2719494"/>
            <a:ext cx="1296247" cy="344593"/>
          </a:xfrm>
          <a:prstGeom prst="rightArrow">
            <a:avLst>
              <a:gd name="adj1" fmla="val 50000"/>
              <a:gd name="adj2" fmla="val 146683"/>
            </a:avLst>
          </a:prstGeom>
          <a:solidFill>
            <a:srgbClr val="9A000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pic>
        <p:nvPicPr>
          <p:cNvPr id="4" name="图片 3"/>
          <p:cNvPicPr>
            <a:picLocks noChangeAspect="1"/>
          </p:cNvPicPr>
          <p:nvPr>
            <p:custDataLst>
              <p:tags r:id="rId2"/>
            </p:custDataLst>
          </p:nvPr>
        </p:nvPicPr>
        <p:blipFill>
          <a:blip r:embed="rId3"/>
          <a:srcRect l="3387" r="6403" b="59487"/>
          <a:stretch>
            <a:fillRect/>
          </a:stretch>
        </p:blipFill>
        <p:spPr>
          <a:xfrm>
            <a:off x="647700" y="3437468"/>
            <a:ext cx="5798400" cy="1791449"/>
          </a:xfrm>
          <a:prstGeom prst="rect">
            <a:avLst/>
          </a:prstGeom>
        </p:spPr>
      </p:pic>
      <p:sp>
        <p:nvSpPr>
          <p:cNvPr id="5" name="文本框 4"/>
          <p:cNvSpPr txBox="1"/>
          <p:nvPr/>
        </p:nvSpPr>
        <p:spPr>
          <a:xfrm>
            <a:off x="2103121" y="2651761"/>
            <a:ext cx="5036820" cy="418641"/>
          </a:xfrm>
          <a:prstGeom prst="rect">
            <a:avLst/>
          </a:prstGeom>
          <a:noFill/>
        </p:spPr>
        <p:txBody>
          <a:bodyPr wrap="square" rtlCol="0" anchor="t">
            <a:spAutoFit/>
          </a:bodyPr>
          <a:lstStyle/>
          <a:p>
            <a:pPr>
              <a:lnSpc>
                <a:spcPct val="125000"/>
              </a:lnSpc>
            </a:pPr>
            <a:r>
              <a:rPr lang="en-US" altLang="zh-CN" sz="1865" b="1" dirty="0">
                <a:solidFill>
                  <a:srgbClr val="9A0002"/>
                </a:solidFill>
                <a:cs typeface="+mn-ea"/>
                <a:sym typeface="+mn-lt"/>
              </a:rPr>
              <a:t>再次向GPT提问</a:t>
            </a:r>
            <a:r>
              <a:rPr lang="zh-CN" altLang="en-US" sz="1865" b="1" dirty="0">
                <a:solidFill>
                  <a:srgbClr val="9A0002"/>
                </a:solidFill>
                <a:cs typeface="+mn-ea"/>
                <a:sym typeface="+mn-lt"/>
              </a:rPr>
              <a:t>，注意修改约束条件</a:t>
            </a:r>
            <a:endParaRPr lang="zh-CN" altLang="en-US" sz="1865" b="1" dirty="0">
              <a:solidFill>
                <a:srgbClr val="9A0002"/>
              </a:solidFill>
              <a:cs typeface="+mn-ea"/>
              <a:sym typeface="+mn-lt"/>
            </a:endParaRPr>
          </a:p>
        </p:txBody>
      </p:sp>
      <p:pic>
        <p:nvPicPr>
          <p:cNvPr id="7" name="图片 6"/>
          <p:cNvPicPr>
            <a:picLocks noChangeAspect="1"/>
          </p:cNvPicPr>
          <p:nvPr>
            <p:custDataLst>
              <p:tags r:id="rId4"/>
            </p:custDataLst>
          </p:nvPr>
        </p:nvPicPr>
        <p:blipFill>
          <a:blip r:embed="rId3"/>
          <a:srcRect l="3134" t="47758" r="6558"/>
          <a:stretch>
            <a:fillRect/>
          </a:stretch>
        </p:blipFill>
        <p:spPr>
          <a:xfrm>
            <a:off x="6733541" y="3345181"/>
            <a:ext cx="4733713" cy="18838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500" b="1" dirty="0">
                <a:solidFill>
                  <a:srgbClr val="9A0001"/>
                </a:solidFill>
                <a:cs typeface="+mn-ea"/>
                <a:sym typeface="+mn-lt"/>
              </a:rPr>
              <a:t>5. </a:t>
            </a:r>
            <a:r>
              <a:rPr lang="zh-CN" altLang="en-US" sz="3500" b="1" dirty="0">
                <a:solidFill>
                  <a:srgbClr val="9A0001"/>
                </a:solidFill>
                <a:cs typeface="+mn-ea"/>
                <a:sym typeface="+mn-lt"/>
              </a:rPr>
              <a:t>输出筛选结果：期货 Futures</a:t>
            </a:r>
            <a:endParaRPr lang="zh-CN" altLang="en-US" sz="3500" b="1" dirty="0">
              <a:solidFill>
                <a:srgbClr val="9A0001"/>
              </a:solidFill>
              <a:cs typeface="+mn-ea"/>
              <a:sym typeface="+mn-lt"/>
            </a:endParaRPr>
          </a:p>
        </p:txBody>
      </p:sp>
      <p:sp>
        <p:nvSpPr>
          <p:cNvPr id="3" name="Text 1"/>
          <p:cNvSpPr/>
          <p:nvPr/>
        </p:nvSpPr>
        <p:spPr>
          <a:xfrm>
            <a:off x="502074" y="1041400"/>
            <a:ext cx="11477413" cy="552027"/>
          </a:xfrm>
          <a:prstGeom prst="rect">
            <a:avLst/>
          </a:prstGeom>
          <a:noFill/>
        </p:spPr>
        <p:txBody>
          <a:bodyPr wrap="square" rtlCol="0" anchor="t"/>
          <a:lstStyle/>
          <a:p>
            <a:pPr>
              <a:lnSpc>
                <a:spcPct val="150000"/>
              </a:lnSpc>
              <a:buSzPct val="100000"/>
            </a:pPr>
            <a:r>
              <a:rPr lang="en-US" altLang="zh-CN" sz="1865" dirty="0">
                <a:solidFill>
                  <a:srgbClr val="404040"/>
                </a:solidFill>
                <a:cs typeface="+mn-ea"/>
                <a:sym typeface="+mn-lt"/>
              </a:rPr>
              <a:t>- </a:t>
            </a:r>
            <a:r>
              <a:rPr lang="zh-CN" altLang="en-US" sz="1865" dirty="0">
                <a:solidFill>
                  <a:srgbClr val="404040"/>
                </a:solidFill>
                <a:cs typeface="+mn-ea"/>
                <a:sym typeface="+mn-lt"/>
              </a:rPr>
              <a:t>经过</a:t>
            </a:r>
            <a:r>
              <a:rPr lang="zh-CN" altLang="en-US" sz="1865" b="1" dirty="0">
                <a:solidFill>
                  <a:srgbClr val="404040"/>
                </a:solidFill>
                <a:cs typeface="+mn-ea"/>
                <a:sym typeface="+mn-lt"/>
              </a:rPr>
              <a:t>4-5次</a:t>
            </a:r>
            <a:r>
              <a:rPr lang="zh-CN" altLang="en-US" sz="1865" dirty="0">
                <a:solidFill>
                  <a:srgbClr val="404040"/>
                </a:solidFill>
                <a:cs typeface="+mn-ea"/>
                <a:sym typeface="+mn-lt"/>
              </a:rPr>
              <a:t>的反复</a:t>
            </a:r>
            <a:r>
              <a:rPr lang="zh-CN" altLang="en-US" sz="1865" b="1" dirty="0">
                <a:solidFill>
                  <a:srgbClr val="404040"/>
                </a:solidFill>
                <a:cs typeface="+mn-ea"/>
                <a:sym typeface="+mn-lt"/>
              </a:rPr>
              <a:t>调整</a:t>
            </a:r>
            <a:r>
              <a:rPr lang="zh-CN" altLang="en-US" sz="1865" dirty="0">
                <a:solidFill>
                  <a:srgbClr val="404040"/>
                </a:solidFill>
                <a:cs typeface="+mn-ea"/>
                <a:sym typeface="+mn-lt"/>
              </a:rPr>
              <a:t>、</a:t>
            </a:r>
            <a:r>
              <a:rPr lang="zh-CN" altLang="en-US" sz="1865" b="1" dirty="0">
                <a:solidFill>
                  <a:srgbClr val="404040"/>
                </a:solidFill>
                <a:cs typeface="+mn-ea"/>
                <a:sym typeface="+mn-lt"/>
              </a:rPr>
              <a:t>训练</a:t>
            </a:r>
            <a:r>
              <a:rPr lang="zh-CN" altLang="en-US" sz="1865" dirty="0">
                <a:solidFill>
                  <a:srgbClr val="404040"/>
                </a:solidFill>
                <a:cs typeface="+mn-ea"/>
                <a:sym typeface="+mn-lt"/>
              </a:rPr>
              <a:t>以及</a:t>
            </a:r>
            <a:r>
              <a:rPr lang="zh-CN" altLang="en-US" sz="1865" b="1" dirty="0">
                <a:solidFill>
                  <a:srgbClr val="404040"/>
                </a:solidFill>
                <a:cs typeface="+mn-ea"/>
                <a:sym typeface="+mn-lt"/>
              </a:rPr>
              <a:t>不断精细化指令</a:t>
            </a:r>
            <a:r>
              <a:rPr lang="zh-CN" altLang="en-US" sz="1865" dirty="0">
                <a:solidFill>
                  <a:srgbClr val="404040"/>
                </a:solidFill>
                <a:cs typeface="+mn-ea"/>
                <a:sym typeface="+mn-lt"/>
              </a:rPr>
              <a:t>后，GPT筛选出来的论文</a:t>
            </a:r>
            <a:r>
              <a:rPr lang="zh-CN" altLang="en-US" sz="1865" b="1" dirty="0">
                <a:solidFill>
                  <a:srgbClr val="404040"/>
                </a:solidFill>
                <a:cs typeface="+mn-ea"/>
                <a:sym typeface="+mn-lt"/>
              </a:rPr>
              <a:t>基本满足需求</a:t>
            </a:r>
            <a:endParaRPr lang="zh-CN" altLang="en-US" sz="1865" b="1" dirty="0">
              <a:solidFill>
                <a:srgbClr val="404040"/>
              </a:solidFill>
              <a:cs typeface="+mn-ea"/>
              <a:sym typeface="+mn-lt"/>
            </a:endParaRPr>
          </a:p>
        </p:txBody>
      </p:sp>
      <p:pic>
        <p:nvPicPr>
          <p:cNvPr id="4" name="图片 3"/>
          <p:cNvPicPr>
            <a:picLocks noChangeAspect="1"/>
          </p:cNvPicPr>
          <p:nvPr>
            <p:custDataLst>
              <p:tags r:id="rId1"/>
            </p:custDataLst>
          </p:nvPr>
        </p:nvPicPr>
        <p:blipFill>
          <a:blip r:embed="rId2"/>
          <a:srcRect t="6234"/>
          <a:stretch>
            <a:fillRect/>
          </a:stretch>
        </p:blipFill>
        <p:spPr>
          <a:xfrm>
            <a:off x="3025987" y="1771227"/>
            <a:ext cx="6140027" cy="4597400"/>
          </a:xfrm>
          <a:prstGeom prst="rect">
            <a:avLst/>
          </a:prstGeom>
          <a:ln>
            <a:solidFill>
              <a:srgbClr val="9A0002"/>
            </a:solidFill>
            <a:prstDash val="dash"/>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500" b="1" dirty="0">
                <a:solidFill>
                  <a:srgbClr val="9A0001"/>
                </a:solidFill>
                <a:cs typeface="+mn-ea"/>
                <a:sym typeface="+mn-lt"/>
              </a:rPr>
              <a:t>5. </a:t>
            </a:r>
            <a:r>
              <a:rPr lang="zh-CN" altLang="en-US" sz="3500" b="1" dirty="0">
                <a:solidFill>
                  <a:srgbClr val="9A0001"/>
                </a:solidFill>
                <a:cs typeface="+mn-ea"/>
                <a:sym typeface="+mn-lt"/>
              </a:rPr>
              <a:t>输出筛选结果：远期 Forwards</a:t>
            </a:r>
            <a:endParaRPr lang="zh-CN" altLang="en-US" sz="3500" b="1" dirty="0">
              <a:solidFill>
                <a:srgbClr val="9A0001"/>
              </a:solidFill>
              <a:cs typeface="+mn-ea"/>
              <a:sym typeface="+mn-lt"/>
            </a:endParaRPr>
          </a:p>
        </p:txBody>
      </p:sp>
      <p:sp>
        <p:nvSpPr>
          <p:cNvPr id="3" name="Text 1"/>
          <p:cNvSpPr/>
          <p:nvPr/>
        </p:nvSpPr>
        <p:spPr>
          <a:xfrm>
            <a:off x="502074" y="1041400"/>
            <a:ext cx="11477413" cy="552027"/>
          </a:xfrm>
          <a:prstGeom prst="rect">
            <a:avLst/>
          </a:prstGeom>
          <a:noFill/>
        </p:spPr>
        <p:txBody>
          <a:bodyPr wrap="square" rtlCol="0" anchor="t"/>
          <a:lstStyle/>
          <a:p>
            <a:pPr>
              <a:lnSpc>
                <a:spcPct val="150000"/>
              </a:lnSpc>
              <a:buSzPct val="100000"/>
            </a:pPr>
            <a:r>
              <a:rPr lang="en-US" altLang="zh-CN" sz="1865" dirty="0">
                <a:solidFill>
                  <a:srgbClr val="404040"/>
                </a:solidFill>
                <a:cs typeface="+mn-ea"/>
                <a:sym typeface="+mn-lt"/>
              </a:rPr>
              <a:t>- </a:t>
            </a:r>
            <a:r>
              <a:rPr lang="zh-CN" altLang="en-US" sz="1865" dirty="0">
                <a:solidFill>
                  <a:srgbClr val="404040"/>
                </a:solidFill>
                <a:cs typeface="+mn-ea"/>
                <a:sym typeface="+mn-lt"/>
              </a:rPr>
              <a:t>经过</a:t>
            </a:r>
            <a:r>
              <a:rPr lang="zh-CN" altLang="en-US" sz="1865" b="1" dirty="0">
                <a:solidFill>
                  <a:srgbClr val="404040"/>
                </a:solidFill>
                <a:cs typeface="+mn-ea"/>
                <a:sym typeface="+mn-lt"/>
              </a:rPr>
              <a:t>4-5次</a:t>
            </a:r>
            <a:r>
              <a:rPr lang="zh-CN" altLang="en-US" sz="1865" dirty="0">
                <a:solidFill>
                  <a:srgbClr val="404040"/>
                </a:solidFill>
                <a:cs typeface="+mn-ea"/>
                <a:sym typeface="+mn-lt"/>
              </a:rPr>
              <a:t>的反复</a:t>
            </a:r>
            <a:r>
              <a:rPr lang="zh-CN" altLang="en-US" sz="1865" b="1" dirty="0">
                <a:solidFill>
                  <a:srgbClr val="404040"/>
                </a:solidFill>
                <a:cs typeface="+mn-ea"/>
                <a:sym typeface="+mn-lt"/>
              </a:rPr>
              <a:t>调整</a:t>
            </a:r>
            <a:r>
              <a:rPr lang="zh-CN" altLang="en-US" sz="1865" dirty="0">
                <a:solidFill>
                  <a:srgbClr val="404040"/>
                </a:solidFill>
                <a:cs typeface="+mn-ea"/>
                <a:sym typeface="+mn-lt"/>
              </a:rPr>
              <a:t>、</a:t>
            </a:r>
            <a:r>
              <a:rPr lang="zh-CN" altLang="en-US" sz="1865" b="1" dirty="0">
                <a:solidFill>
                  <a:srgbClr val="404040"/>
                </a:solidFill>
                <a:cs typeface="+mn-ea"/>
                <a:sym typeface="+mn-lt"/>
              </a:rPr>
              <a:t>训练</a:t>
            </a:r>
            <a:r>
              <a:rPr lang="zh-CN" altLang="en-US" sz="1865" dirty="0">
                <a:solidFill>
                  <a:srgbClr val="404040"/>
                </a:solidFill>
                <a:cs typeface="+mn-ea"/>
                <a:sym typeface="+mn-lt"/>
              </a:rPr>
              <a:t>以及</a:t>
            </a:r>
            <a:r>
              <a:rPr lang="zh-CN" altLang="en-US" sz="1865" b="1" dirty="0">
                <a:solidFill>
                  <a:srgbClr val="404040"/>
                </a:solidFill>
                <a:cs typeface="+mn-ea"/>
                <a:sym typeface="+mn-lt"/>
              </a:rPr>
              <a:t>不断精细化指令</a:t>
            </a:r>
            <a:r>
              <a:rPr lang="zh-CN" altLang="en-US" sz="1865" dirty="0">
                <a:solidFill>
                  <a:srgbClr val="404040"/>
                </a:solidFill>
                <a:cs typeface="+mn-ea"/>
                <a:sym typeface="+mn-lt"/>
              </a:rPr>
              <a:t>后，GPT筛选出来的论文</a:t>
            </a:r>
            <a:r>
              <a:rPr lang="zh-CN" altLang="en-US" sz="1865" b="1" dirty="0">
                <a:solidFill>
                  <a:srgbClr val="404040"/>
                </a:solidFill>
                <a:cs typeface="+mn-ea"/>
                <a:sym typeface="+mn-lt"/>
              </a:rPr>
              <a:t>基本满足需求</a:t>
            </a:r>
            <a:endParaRPr lang="zh-CN" altLang="en-US" sz="1865" b="1" dirty="0">
              <a:solidFill>
                <a:srgbClr val="404040"/>
              </a:solidFill>
              <a:cs typeface="+mn-ea"/>
              <a:sym typeface="+mn-lt"/>
            </a:endParaRPr>
          </a:p>
        </p:txBody>
      </p:sp>
      <p:pic>
        <p:nvPicPr>
          <p:cNvPr id="5" name="图片 4"/>
          <p:cNvPicPr>
            <a:picLocks noChangeAspect="1"/>
          </p:cNvPicPr>
          <p:nvPr>
            <p:custDataLst>
              <p:tags r:id="rId1"/>
            </p:custDataLst>
          </p:nvPr>
        </p:nvPicPr>
        <p:blipFill>
          <a:blip r:embed="rId2"/>
          <a:srcRect t="6624"/>
          <a:stretch>
            <a:fillRect/>
          </a:stretch>
        </p:blipFill>
        <p:spPr>
          <a:xfrm>
            <a:off x="3025987" y="1771227"/>
            <a:ext cx="6139180" cy="4559300"/>
          </a:xfrm>
          <a:prstGeom prst="rect">
            <a:avLst/>
          </a:prstGeom>
          <a:ln>
            <a:solidFill>
              <a:srgbClr val="9A0002"/>
            </a:solidFill>
            <a:prstDash val="dash"/>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500" b="1" dirty="0">
                <a:solidFill>
                  <a:srgbClr val="9A0001"/>
                </a:solidFill>
                <a:cs typeface="+mn-ea"/>
                <a:sym typeface="+mn-lt"/>
              </a:rPr>
              <a:t>5. </a:t>
            </a:r>
            <a:r>
              <a:rPr lang="zh-CN" altLang="en-US" sz="3500" b="1" dirty="0">
                <a:solidFill>
                  <a:srgbClr val="9A0001"/>
                </a:solidFill>
                <a:cs typeface="+mn-ea"/>
                <a:sym typeface="+mn-lt"/>
              </a:rPr>
              <a:t>输出筛选结果：互换 Swaps</a:t>
            </a:r>
            <a:endParaRPr lang="zh-CN" altLang="en-US" sz="3500" b="1" dirty="0">
              <a:solidFill>
                <a:srgbClr val="9A0001"/>
              </a:solidFill>
              <a:cs typeface="+mn-ea"/>
              <a:sym typeface="+mn-lt"/>
            </a:endParaRPr>
          </a:p>
        </p:txBody>
      </p:sp>
      <p:sp>
        <p:nvSpPr>
          <p:cNvPr id="3" name="Text 1"/>
          <p:cNvSpPr/>
          <p:nvPr/>
        </p:nvSpPr>
        <p:spPr>
          <a:xfrm>
            <a:off x="502074" y="1041400"/>
            <a:ext cx="11477413" cy="552027"/>
          </a:xfrm>
          <a:prstGeom prst="rect">
            <a:avLst/>
          </a:prstGeom>
          <a:noFill/>
        </p:spPr>
        <p:txBody>
          <a:bodyPr wrap="square" rtlCol="0" anchor="t"/>
          <a:lstStyle/>
          <a:p>
            <a:pPr>
              <a:lnSpc>
                <a:spcPct val="150000"/>
              </a:lnSpc>
              <a:buSzPct val="100000"/>
            </a:pPr>
            <a:r>
              <a:rPr lang="en-US" altLang="zh-CN" sz="1865" dirty="0">
                <a:solidFill>
                  <a:srgbClr val="404040"/>
                </a:solidFill>
                <a:cs typeface="+mn-ea"/>
                <a:sym typeface="+mn-lt"/>
              </a:rPr>
              <a:t>- </a:t>
            </a:r>
            <a:r>
              <a:rPr lang="zh-CN" altLang="en-US" sz="1865" dirty="0">
                <a:solidFill>
                  <a:srgbClr val="404040"/>
                </a:solidFill>
                <a:cs typeface="+mn-ea"/>
                <a:sym typeface="+mn-lt"/>
              </a:rPr>
              <a:t>经过</a:t>
            </a:r>
            <a:r>
              <a:rPr lang="zh-CN" altLang="en-US" sz="1865" b="1" dirty="0">
                <a:solidFill>
                  <a:srgbClr val="404040"/>
                </a:solidFill>
                <a:cs typeface="+mn-ea"/>
                <a:sym typeface="+mn-lt"/>
              </a:rPr>
              <a:t>4-5次</a:t>
            </a:r>
            <a:r>
              <a:rPr lang="zh-CN" altLang="en-US" sz="1865" dirty="0">
                <a:solidFill>
                  <a:srgbClr val="404040"/>
                </a:solidFill>
                <a:cs typeface="+mn-ea"/>
                <a:sym typeface="+mn-lt"/>
              </a:rPr>
              <a:t>的反复</a:t>
            </a:r>
            <a:r>
              <a:rPr lang="zh-CN" altLang="en-US" sz="1865" b="1" dirty="0">
                <a:solidFill>
                  <a:srgbClr val="404040"/>
                </a:solidFill>
                <a:cs typeface="+mn-ea"/>
                <a:sym typeface="+mn-lt"/>
              </a:rPr>
              <a:t>调整</a:t>
            </a:r>
            <a:r>
              <a:rPr lang="zh-CN" altLang="en-US" sz="1865" dirty="0">
                <a:solidFill>
                  <a:srgbClr val="404040"/>
                </a:solidFill>
                <a:cs typeface="+mn-ea"/>
                <a:sym typeface="+mn-lt"/>
              </a:rPr>
              <a:t>、</a:t>
            </a:r>
            <a:r>
              <a:rPr lang="zh-CN" altLang="en-US" sz="1865" b="1" dirty="0">
                <a:solidFill>
                  <a:srgbClr val="404040"/>
                </a:solidFill>
                <a:cs typeface="+mn-ea"/>
                <a:sym typeface="+mn-lt"/>
              </a:rPr>
              <a:t>训练</a:t>
            </a:r>
            <a:r>
              <a:rPr lang="zh-CN" altLang="en-US" sz="1865" dirty="0">
                <a:solidFill>
                  <a:srgbClr val="404040"/>
                </a:solidFill>
                <a:cs typeface="+mn-ea"/>
                <a:sym typeface="+mn-lt"/>
              </a:rPr>
              <a:t>以及</a:t>
            </a:r>
            <a:r>
              <a:rPr lang="zh-CN" altLang="en-US" sz="1865" b="1" dirty="0">
                <a:solidFill>
                  <a:srgbClr val="404040"/>
                </a:solidFill>
                <a:cs typeface="+mn-ea"/>
                <a:sym typeface="+mn-lt"/>
              </a:rPr>
              <a:t>不断精细化指令</a:t>
            </a:r>
            <a:r>
              <a:rPr lang="zh-CN" altLang="en-US" sz="1865" dirty="0">
                <a:solidFill>
                  <a:srgbClr val="404040"/>
                </a:solidFill>
                <a:cs typeface="+mn-ea"/>
                <a:sym typeface="+mn-lt"/>
              </a:rPr>
              <a:t>后，GPT筛选出来的论文</a:t>
            </a:r>
            <a:r>
              <a:rPr lang="zh-CN" altLang="en-US" sz="1865" b="1" dirty="0">
                <a:solidFill>
                  <a:srgbClr val="404040"/>
                </a:solidFill>
                <a:cs typeface="+mn-ea"/>
                <a:sym typeface="+mn-lt"/>
              </a:rPr>
              <a:t>基本满足需求</a:t>
            </a:r>
            <a:endParaRPr lang="zh-CN" altLang="en-US" sz="1865" b="1" dirty="0">
              <a:solidFill>
                <a:srgbClr val="404040"/>
              </a:solidFill>
              <a:cs typeface="+mn-ea"/>
              <a:sym typeface="+mn-lt"/>
            </a:endParaRPr>
          </a:p>
        </p:txBody>
      </p:sp>
      <p:pic>
        <p:nvPicPr>
          <p:cNvPr id="7" name="图片 6"/>
          <p:cNvPicPr>
            <a:picLocks noChangeAspect="1"/>
          </p:cNvPicPr>
          <p:nvPr>
            <p:custDataLst>
              <p:tags r:id="rId1"/>
            </p:custDataLst>
          </p:nvPr>
        </p:nvPicPr>
        <p:blipFill>
          <a:blip r:embed="rId2"/>
          <a:srcRect t="6568" b="892"/>
          <a:stretch>
            <a:fillRect/>
          </a:stretch>
        </p:blipFill>
        <p:spPr>
          <a:xfrm>
            <a:off x="3026411" y="1771227"/>
            <a:ext cx="6139180" cy="4389967"/>
          </a:xfrm>
          <a:prstGeom prst="rect">
            <a:avLst/>
          </a:prstGeom>
          <a:ln>
            <a:solidFill>
              <a:srgbClr val="9A0002"/>
            </a:solidFill>
            <a:prstDash val="dash"/>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03</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论文精读</a:t>
            </a:r>
            <a:endParaRPr lang="zh-CN" altLang="en-US" sz="5600" b="1" dirty="0">
              <a:solidFill>
                <a:srgbClr val="9A0001"/>
              </a:solidFill>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内容概览</a:t>
            </a:r>
            <a:endParaRPr lang="zh-CN" altLang="en-US" sz="3500" b="1" dirty="0">
              <a:solidFill>
                <a:srgbClr val="9A0001"/>
              </a:solidFill>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zh-CN" altLang="en-US" sz="2135" b="1" dirty="0">
                <a:solidFill>
                  <a:srgbClr val="404040"/>
                </a:solidFill>
                <a:cs typeface="+mn-ea"/>
                <a:sym typeface="+mn-lt"/>
              </a:rPr>
              <a:t>总结</a:t>
            </a:r>
            <a:endParaRPr lang="en-US" sz="2135" b="1" dirty="0">
              <a:cs typeface="+mn-ea"/>
              <a:sym typeface="+mn-lt"/>
            </a:endParaRPr>
          </a:p>
          <a:p>
            <a:pPr marL="457200" indent="-457200">
              <a:lnSpc>
                <a:spcPct val="150000"/>
              </a:lnSpc>
              <a:buSzPct val="100000"/>
              <a:buChar char="•"/>
            </a:pPr>
            <a:r>
              <a:rPr lang="zh-CN" altLang="en-US" sz="2135" b="1" dirty="0">
                <a:solidFill>
                  <a:srgbClr val="404040"/>
                </a:solidFill>
                <a:cs typeface="+mn-ea"/>
                <a:sym typeface="+mn-lt"/>
              </a:rPr>
              <a:t>具体实现方法及步骤</a:t>
            </a:r>
            <a:endParaRPr lang="zh-CN" altLang="en-US" sz="2135" b="1" dirty="0">
              <a:solidFill>
                <a:srgbClr val="404040"/>
              </a:solidFill>
              <a:cs typeface="+mn-ea"/>
              <a:sym typeface="+mn-lt"/>
            </a:endParaRPr>
          </a:p>
          <a:p>
            <a:pPr marL="936625" indent="-457200">
              <a:lnSpc>
                <a:spcPct val="150000"/>
              </a:lnSpc>
              <a:buSzPct val="100000"/>
              <a:buChar char="•"/>
            </a:pPr>
            <a:r>
              <a:rPr lang="en-US" sz="2135" dirty="0">
                <a:cs typeface="+mn-ea"/>
                <a:sym typeface="+mn-lt"/>
              </a:rPr>
              <a:t>1. </a:t>
            </a:r>
            <a:r>
              <a:rPr lang="zh-CN" altLang="en-US" sz="2135" dirty="0">
                <a:cs typeface="+mn-ea"/>
                <a:sym typeface="+mn-lt"/>
              </a:rPr>
              <a:t>创建</a:t>
            </a:r>
            <a:r>
              <a:rPr lang="en-US" altLang="zh-CN" sz="2135" dirty="0">
                <a:cs typeface="+mn-ea"/>
                <a:sym typeface="+mn-lt"/>
              </a:rPr>
              <a:t>GPT</a:t>
            </a:r>
            <a:endParaRPr lang="en-US" altLang="zh-CN" sz="2135" dirty="0">
              <a:cs typeface="+mn-ea"/>
              <a:sym typeface="+mn-lt"/>
            </a:endParaRPr>
          </a:p>
          <a:p>
            <a:pPr marL="936625" indent="-457200">
              <a:lnSpc>
                <a:spcPct val="150000"/>
              </a:lnSpc>
              <a:buSzPct val="100000"/>
              <a:buChar char="•"/>
            </a:pPr>
            <a:r>
              <a:rPr lang="en-US" altLang="zh-CN" sz="2135" dirty="0">
                <a:cs typeface="+mn-ea"/>
                <a:sym typeface="+mn-lt"/>
              </a:rPr>
              <a:t>2. </a:t>
            </a:r>
            <a:r>
              <a:rPr lang="zh-CN" altLang="en-US" sz="2135" dirty="0">
                <a:cs typeface="+mn-ea"/>
                <a:sym typeface="+mn-lt"/>
              </a:rPr>
              <a:t>测试</a:t>
            </a:r>
            <a:r>
              <a:rPr lang="en-US" altLang="zh-CN" sz="2135" dirty="0">
                <a:cs typeface="+mn-ea"/>
                <a:sym typeface="+mn-lt"/>
              </a:rPr>
              <a:t>GPT-Academic Summariz</a:t>
            </a:r>
            <a:endParaRPr lang="en-US" altLang="zh-CN" sz="2135" dirty="0">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总结</a:t>
            </a:r>
            <a:endParaRPr lang="en-US" sz="3500" dirty="0">
              <a:cs typeface="+mn-ea"/>
              <a:sym typeface="+mn-lt"/>
            </a:endParaRPr>
          </a:p>
        </p:txBody>
      </p:sp>
      <p:sp>
        <p:nvSpPr>
          <p:cNvPr id="3" name="Text 1"/>
          <p:cNvSpPr/>
          <p:nvPr/>
        </p:nvSpPr>
        <p:spPr>
          <a:xfrm>
            <a:off x="501650" y="1041401"/>
            <a:ext cx="11071999" cy="4940300"/>
          </a:xfrm>
          <a:prstGeom prst="rect">
            <a:avLst/>
          </a:prstGeom>
          <a:noFill/>
        </p:spPr>
        <p:txBody>
          <a:bodyPr wrap="square" rtlCol="0" anchor="t"/>
          <a:lstStyle/>
          <a:p>
            <a:pPr>
              <a:lnSpc>
                <a:spcPct val="150000"/>
              </a:lnSpc>
              <a:buSzPct val="100000"/>
            </a:pPr>
            <a:r>
              <a:rPr lang="en-US" sz="1335" dirty="0">
                <a:solidFill>
                  <a:srgbClr val="404040"/>
                </a:solidFill>
                <a:cs typeface="+mn-ea"/>
                <a:sym typeface="+mn-lt"/>
              </a:rPr>
              <a:t>1. </a:t>
            </a:r>
            <a:r>
              <a:rPr lang="en-US" sz="1335" dirty="0" err="1">
                <a:solidFill>
                  <a:srgbClr val="404040"/>
                </a:solidFill>
                <a:cs typeface="+mn-ea"/>
                <a:sym typeface="+mn-lt"/>
              </a:rPr>
              <a:t>对于专业问题，自己创建的</a:t>
            </a:r>
            <a:r>
              <a:rPr lang="en-US" sz="1335" b="1" dirty="0" err="1">
                <a:solidFill>
                  <a:srgbClr val="404040"/>
                </a:solidFill>
                <a:cs typeface="+mn-ea"/>
                <a:sym typeface="+mn-lt"/>
              </a:rPr>
              <a:t>GPT</a:t>
            </a:r>
            <a:r>
              <a:rPr lang="en-US" sz="1335" dirty="0" err="1">
                <a:solidFill>
                  <a:srgbClr val="404040"/>
                </a:solidFill>
                <a:cs typeface="+mn-ea"/>
                <a:sym typeface="+mn-lt"/>
              </a:rPr>
              <a:t>相比较直接在</a:t>
            </a:r>
            <a:r>
              <a:rPr lang="en-US" sz="1335" b="1" dirty="0" err="1">
                <a:solidFill>
                  <a:srgbClr val="404040"/>
                </a:solidFill>
                <a:cs typeface="+mn-ea"/>
                <a:sym typeface="+mn-lt"/>
              </a:rPr>
              <a:t>ChatGPT</a:t>
            </a:r>
            <a:r>
              <a:rPr lang="en-US" sz="1335" b="1" dirty="0">
                <a:solidFill>
                  <a:srgbClr val="404040"/>
                </a:solidFill>
                <a:cs typeface="+mn-ea"/>
                <a:sym typeface="+mn-lt"/>
              </a:rPr>
              <a:t> 4.0</a:t>
            </a:r>
            <a:r>
              <a:rPr lang="en-US" sz="1335" dirty="0">
                <a:solidFill>
                  <a:srgbClr val="404040"/>
                </a:solidFill>
                <a:cs typeface="+mn-ea"/>
                <a:sym typeface="+mn-lt"/>
              </a:rPr>
              <a:t>中写更具优势性，通过在</a:t>
            </a:r>
            <a:r>
              <a:rPr lang="en-US" sz="1335" b="1" dirty="0">
                <a:solidFill>
                  <a:srgbClr val="404040"/>
                </a:solidFill>
                <a:cs typeface="+mn-ea"/>
                <a:sym typeface="+mn-lt"/>
              </a:rPr>
              <a:t>GPT Builder</a:t>
            </a:r>
            <a:r>
              <a:rPr lang="en-US" sz="1335" dirty="0">
                <a:solidFill>
                  <a:srgbClr val="404040"/>
                </a:solidFill>
                <a:cs typeface="+mn-ea"/>
                <a:sym typeface="+mn-lt"/>
              </a:rPr>
              <a:t>中充分的设置和对话，</a:t>
            </a:r>
            <a:r>
              <a:rPr lang="en-US" sz="1335" b="1" dirty="0">
                <a:solidFill>
                  <a:srgbClr val="404040"/>
                </a:solidFill>
                <a:cs typeface="+mn-ea"/>
                <a:sym typeface="+mn-lt"/>
              </a:rPr>
              <a:t>Academic </a:t>
            </a:r>
            <a:r>
              <a:rPr lang="en-US" sz="1335" b="1" dirty="0" err="1">
                <a:solidFill>
                  <a:srgbClr val="404040"/>
                </a:solidFill>
                <a:cs typeface="+mn-ea"/>
                <a:sym typeface="+mn-lt"/>
              </a:rPr>
              <a:t>Summarizer</a:t>
            </a:r>
            <a:r>
              <a:rPr lang="en-US" sz="1335" dirty="0" err="1">
                <a:solidFill>
                  <a:srgbClr val="404040"/>
                </a:solidFill>
                <a:cs typeface="+mn-ea"/>
                <a:sym typeface="+mn-lt"/>
              </a:rPr>
              <a:t>提供的结果更加学术化、规范化</a:t>
            </a:r>
            <a:r>
              <a:rPr lang="en-US" sz="1335" dirty="0">
                <a:solidFill>
                  <a:srgbClr val="404040"/>
                </a:solidFill>
                <a:cs typeface="+mn-ea"/>
                <a:sym typeface="+mn-lt"/>
              </a:rPr>
              <a:t>。</a:t>
            </a:r>
            <a:endParaRPr lang="en-US" sz="1335" dirty="0">
              <a:cs typeface="+mn-ea"/>
              <a:sym typeface="+mn-lt"/>
            </a:endParaRPr>
          </a:p>
          <a:p>
            <a:pPr>
              <a:lnSpc>
                <a:spcPct val="150000"/>
              </a:lnSpc>
              <a:buSzPct val="100000"/>
            </a:pPr>
            <a:r>
              <a:rPr lang="en-US" sz="1335" dirty="0">
                <a:solidFill>
                  <a:srgbClr val="404040"/>
                </a:solidFill>
                <a:cs typeface="+mn-ea"/>
                <a:sym typeface="+mn-lt"/>
              </a:rPr>
              <a:t>2. 对于重复性的操作，比如对每一篇论文的精读，可以在</a:t>
            </a:r>
            <a:r>
              <a:rPr lang="en-US" sz="1335" b="1" dirty="0">
                <a:solidFill>
                  <a:srgbClr val="404040"/>
                </a:solidFill>
                <a:cs typeface="+mn-ea"/>
                <a:sym typeface="+mn-lt"/>
              </a:rPr>
              <a:t>GPT Builder</a:t>
            </a:r>
            <a:r>
              <a:rPr lang="en-US" sz="1335" dirty="0">
                <a:solidFill>
                  <a:srgbClr val="404040"/>
                </a:solidFill>
                <a:cs typeface="+mn-ea"/>
                <a:sym typeface="+mn-lt"/>
              </a:rPr>
              <a:t>中设定好固定的版式，后续使用时，仅需让</a:t>
            </a:r>
            <a:r>
              <a:rPr lang="en-US" sz="1335" b="1" dirty="0">
                <a:solidFill>
                  <a:srgbClr val="404040"/>
                </a:solidFill>
                <a:cs typeface="+mn-ea"/>
                <a:sym typeface="+mn-lt"/>
              </a:rPr>
              <a:t>GPT</a:t>
            </a:r>
            <a:r>
              <a:rPr lang="en-US" sz="1335" dirty="0">
                <a:solidFill>
                  <a:srgbClr val="404040"/>
                </a:solidFill>
                <a:cs typeface="+mn-ea"/>
                <a:sym typeface="+mn-lt"/>
              </a:rPr>
              <a:t>按照设定精读即可，从而减少了重复性的对话。</a:t>
            </a:r>
            <a:endParaRPr lang="en-US" sz="1335" dirty="0">
              <a:cs typeface="+mn-ea"/>
              <a:sym typeface="+mn-lt"/>
            </a:endParaRPr>
          </a:p>
          <a:p>
            <a:pPr>
              <a:lnSpc>
                <a:spcPct val="150000"/>
              </a:lnSpc>
              <a:buSzPct val="100000"/>
            </a:pPr>
            <a:r>
              <a:rPr lang="en-US" sz="1335" dirty="0">
                <a:solidFill>
                  <a:srgbClr val="404040"/>
                </a:solidFill>
                <a:cs typeface="+mn-ea"/>
                <a:sym typeface="+mn-lt"/>
              </a:rPr>
              <a:t>3. </a:t>
            </a:r>
            <a:r>
              <a:rPr lang="en-US" sz="1335" b="1" dirty="0">
                <a:solidFill>
                  <a:srgbClr val="404040"/>
                </a:solidFill>
                <a:cs typeface="+mn-ea"/>
                <a:sym typeface="+mn-lt"/>
              </a:rPr>
              <a:t>GPT</a:t>
            </a:r>
            <a:r>
              <a:rPr lang="en-US" sz="1335" dirty="0">
                <a:solidFill>
                  <a:srgbClr val="404040"/>
                </a:solidFill>
                <a:cs typeface="+mn-ea"/>
                <a:sym typeface="+mn-lt"/>
              </a:rPr>
              <a:t>提供的结果并非完全准确，人工校对后，优化的同学可以思考如何优化</a:t>
            </a:r>
            <a:r>
              <a:rPr lang="en-US" sz="1335" b="1" dirty="0">
                <a:solidFill>
                  <a:srgbClr val="404040"/>
                </a:solidFill>
                <a:cs typeface="+mn-ea"/>
                <a:sym typeface="+mn-lt"/>
              </a:rPr>
              <a:t>Academic Summarizer</a:t>
            </a:r>
            <a:r>
              <a:rPr lang="en-US" sz="1335" dirty="0">
                <a:solidFill>
                  <a:srgbClr val="404040"/>
                </a:solidFill>
                <a:cs typeface="+mn-ea"/>
                <a:sym typeface="+mn-lt"/>
              </a:rPr>
              <a:t>。</a:t>
            </a:r>
            <a:endParaRPr lang="en-US" sz="1335" dirty="0">
              <a:cs typeface="+mn-ea"/>
              <a:sym typeface="+mn-lt"/>
            </a:endParaRPr>
          </a:p>
          <a:p>
            <a:pPr>
              <a:lnSpc>
                <a:spcPct val="150000"/>
              </a:lnSpc>
              <a:buSzPct val="100000"/>
            </a:pPr>
            <a:r>
              <a:rPr lang="en-US" sz="1335" dirty="0">
                <a:solidFill>
                  <a:srgbClr val="404040"/>
                </a:solidFill>
                <a:cs typeface="+mn-ea"/>
                <a:sym typeface="+mn-lt"/>
              </a:rPr>
              <a:t>4. 流程上，先创建自己的</a:t>
            </a:r>
            <a:r>
              <a:rPr lang="en-US" sz="1335" b="1" dirty="0">
                <a:solidFill>
                  <a:srgbClr val="404040"/>
                </a:solidFill>
                <a:cs typeface="+mn-ea"/>
                <a:sym typeface="+mn-lt"/>
              </a:rPr>
              <a:t>GPT</a:t>
            </a:r>
            <a:r>
              <a:rPr lang="en-US" sz="1335" dirty="0">
                <a:solidFill>
                  <a:srgbClr val="404040"/>
                </a:solidFill>
                <a:cs typeface="+mn-ea"/>
                <a:sym typeface="+mn-lt"/>
              </a:rPr>
              <a:t>，也就是</a:t>
            </a:r>
            <a:r>
              <a:rPr lang="en-US" sz="1335" b="1" dirty="0">
                <a:solidFill>
                  <a:srgbClr val="404040"/>
                </a:solidFill>
                <a:cs typeface="+mn-ea"/>
                <a:sym typeface="+mn-lt"/>
              </a:rPr>
              <a:t>Academic Summarizer</a:t>
            </a:r>
            <a:r>
              <a:rPr lang="en-US" sz="1335" dirty="0">
                <a:solidFill>
                  <a:srgbClr val="404040"/>
                </a:solidFill>
                <a:cs typeface="+mn-ea"/>
                <a:sym typeface="+mn-lt"/>
              </a:rPr>
              <a:t>，测试完成后，分为三大板块，分别是远期、期货、互换，针对每一个板块，分别进行每篇论文的精读，以及三篇论文的共性研究（为保持一致性和GPT的能力范围，均选了3篇）。</a:t>
            </a:r>
            <a:endParaRPr lang="en-US" sz="1335" dirty="0">
              <a:cs typeface="+mn-ea"/>
              <a:sym typeface="+mn-lt"/>
            </a:endParaRPr>
          </a:p>
          <a:p>
            <a:pPr>
              <a:lnSpc>
                <a:spcPct val="150000"/>
              </a:lnSpc>
              <a:buSzPct val="100000"/>
            </a:pPr>
            <a:r>
              <a:rPr lang="en-US" sz="1335" dirty="0">
                <a:solidFill>
                  <a:srgbClr val="404040"/>
                </a:solidFill>
                <a:cs typeface="+mn-ea"/>
                <a:sym typeface="+mn-lt"/>
              </a:rPr>
              <a:t>5. 内容上，</a:t>
            </a:r>
            <a:r>
              <a:rPr lang="en-US" sz="1335" b="1" dirty="0">
                <a:solidFill>
                  <a:srgbClr val="404040"/>
                </a:solidFill>
                <a:cs typeface="+mn-ea"/>
                <a:sym typeface="+mn-lt"/>
              </a:rPr>
              <a:t>精读论文</a:t>
            </a:r>
            <a:r>
              <a:rPr lang="en-US" sz="1335" dirty="0">
                <a:solidFill>
                  <a:srgbClr val="404040"/>
                </a:solidFill>
                <a:cs typeface="+mn-ea"/>
                <a:sym typeface="+mn-lt"/>
              </a:rPr>
              <a:t>分为了研究背景、研究意义、理论基础、研究方法、数据来源、研究结果、研究特色七个板块；</a:t>
            </a:r>
            <a:r>
              <a:rPr lang="en-US" sz="1335" b="1" dirty="0">
                <a:solidFill>
                  <a:srgbClr val="404040"/>
                </a:solidFill>
                <a:cs typeface="+mn-ea"/>
                <a:sym typeface="+mn-lt"/>
              </a:rPr>
              <a:t>共性研究</a:t>
            </a:r>
            <a:r>
              <a:rPr lang="en-US" sz="1335" dirty="0">
                <a:solidFill>
                  <a:srgbClr val="404040"/>
                </a:solidFill>
                <a:cs typeface="+mn-ea"/>
                <a:sym typeface="+mn-lt"/>
              </a:rPr>
              <a:t>包括文章的异同点和关联之处，从论文中能够总结出的该板块的研究主题和研究趋势，根据文章们的共性绘制结构图。</a:t>
            </a:r>
            <a:endParaRPr lang="en-US" sz="1335" dirty="0">
              <a:cs typeface="+mn-ea"/>
              <a:sym typeface="+mn-lt"/>
            </a:endParaRPr>
          </a:p>
          <a:p>
            <a:pPr>
              <a:lnSpc>
                <a:spcPct val="150000"/>
              </a:lnSpc>
              <a:buSzPct val="100000"/>
            </a:pPr>
            <a:r>
              <a:rPr lang="en-US" sz="1335" dirty="0">
                <a:solidFill>
                  <a:srgbClr val="404040"/>
                </a:solidFill>
                <a:cs typeface="+mn-ea"/>
                <a:sym typeface="+mn-lt"/>
              </a:rPr>
              <a:t>6. </a:t>
            </a:r>
            <a:r>
              <a:rPr lang="en-US" sz="1335" b="1" dirty="0">
                <a:solidFill>
                  <a:srgbClr val="404040"/>
                </a:solidFill>
                <a:cs typeface="+mn-ea"/>
                <a:sym typeface="+mn-lt"/>
              </a:rPr>
              <a:t>ChatGPT</a:t>
            </a:r>
            <a:r>
              <a:rPr lang="en-US" sz="1335" dirty="0">
                <a:solidFill>
                  <a:srgbClr val="404040"/>
                </a:solidFill>
                <a:cs typeface="+mn-ea"/>
                <a:sym typeface="+mn-lt"/>
              </a:rPr>
              <a:t>的绘图功能比较浮夸和抽象，并适合学术展示，为此，我们选取的方法是——让</a:t>
            </a:r>
            <a:r>
              <a:rPr lang="en-US" sz="1335" b="1" dirty="0">
                <a:solidFill>
                  <a:srgbClr val="404040"/>
                </a:solidFill>
                <a:cs typeface="+mn-ea"/>
                <a:sym typeface="+mn-lt"/>
              </a:rPr>
              <a:t>Academic Summarizer</a:t>
            </a:r>
            <a:r>
              <a:rPr lang="en-US" sz="1335" dirty="0">
                <a:solidFill>
                  <a:srgbClr val="404040"/>
                </a:solidFill>
                <a:cs typeface="+mn-ea"/>
                <a:sym typeface="+mn-lt"/>
              </a:rPr>
              <a:t>用凝练、全面、具有逻辑性的语言总结文章共性，生成</a:t>
            </a:r>
            <a:r>
              <a:rPr lang="en-US" sz="1335" b="1" dirty="0">
                <a:solidFill>
                  <a:srgbClr val="404040"/>
                </a:solidFill>
                <a:cs typeface="+mn-ea"/>
                <a:sym typeface="+mn-lt"/>
              </a:rPr>
              <a:t>markdown</a:t>
            </a:r>
            <a:r>
              <a:rPr lang="en-US" sz="1335" dirty="0">
                <a:solidFill>
                  <a:srgbClr val="404040"/>
                </a:solidFill>
                <a:cs typeface="+mn-ea"/>
                <a:sym typeface="+mn-lt"/>
              </a:rPr>
              <a:t>格式的文本，导入到</a:t>
            </a:r>
            <a:r>
              <a:rPr lang="en-US" sz="1335" b="1" dirty="0">
                <a:solidFill>
                  <a:srgbClr val="404040"/>
                </a:solidFill>
                <a:cs typeface="+mn-ea"/>
                <a:sym typeface="+mn-lt"/>
              </a:rPr>
              <a:t>Xmind</a:t>
            </a:r>
            <a:r>
              <a:rPr lang="en-US" sz="1335" dirty="0">
                <a:solidFill>
                  <a:srgbClr val="404040"/>
                </a:solidFill>
                <a:cs typeface="+mn-ea"/>
                <a:sym typeface="+mn-lt"/>
              </a:rPr>
              <a:t>中，套用模板，生成结构图。</a:t>
            </a:r>
            <a:r>
              <a:rPr lang="en-US" sz="1335" b="1" dirty="0">
                <a:solidFill>
                  <a:srgbClr val="404040"/>
                </a:solidFill>
                <a:cs typeface="+mn-ea"/>
                <a:sym typeface="+mn-lt"/>
              </a:rPr>
              <a:t>最终结果图片如下页四图所示。</a:t>
            </a:r>
            <a:endParaRPr lang="en-US" sz="1335" dirty="0">
              <a:solidFill>
                <a:srgbClr val="404040"/>
              </a:solidFill>
              <a:cs typeface="+mn-ea"/>
              <a:sym typeface="+mn-lt"/>
            </a:endParaRPr>
          </a:p>
          <a:p>
            <a:pPr>
              <a:lnSpc>
                <a:spcPct val="150000"/>
              </a:lnSpc>
              <a:buSzPct val="100000"/>
            </a:pPr>
            <a:r>
              <a:rPr lang="en-US" sz="1335" dirty="0">
                <a:solidFill>
                  <a:srgbClr val="404040"/>
                </a:solidFill>
                <a:cs typeface="+mn-ea"/>
                <a:sym typeface="+mn-lt"/>
              </a:rPr>
              <a:t>7. 使用体验：个人感觉</a:t>
            </a:r>
            <a:r>
              <a:rPr lang="en-US" sz="1335" b="1" dirty="0">
                <a:solidFill>
                  <a:srgbClr val="404040"/>
                </a:solidFill>
                <a:cs typeface="+mn-ea"/>
                <a:sym typeface="+mn-lt"/>
              </a:rPr>
              <a:t>Academic Summarizer</a:t>
            </a:r>
            <a:r>
              <a:rPr lang="en-US" sz="1335" dirty="0">
                <a:solidFill>
                  <a:srgbClr val="404040"/>
                </a:solidFill>
                <a:cs typeface="+mn-ea"/>
                <a:sym typeface="+mn-lt"/>
              </a:rPr>
              <a:t>的结果有一个逐渐过程，前期的内容略有些不符合预期，之后可以多次尝试训练；</a:t>
            </a:r>
            <a:r>
              <a:rPr lang="en-US" sz="1335" b="1" dirty="0">
                <a:solidFill>
                  <a:srgbClr val="404040"/>
                </a:solidFill>
                <a:cs typeface="+mn-ea"/>
                <a:sym typeface="+mn-lt"/>
              </a:rPr>
              <a:t>Academic Summarizer</a:t>
            </a:r>
            <a:r>
              <a:rPr lang="en-US" sz="1335" dirty="0">
                <a:solidFill>
                  <a:srgbClr val="404040"/>
                </a:solidFill>
                <a:cs typeface="+mn-ea"/>
                <a:sym typeface="+mn-lt"/>
              </a:rPr>
              <a:t>可以提供相当专业的解答，随时可以进入</a:t>
            </a:r>
            <a:r>
              <a:rPr lang="en-US" sz="1335" b="1" dirty="0">
                <a:solidFill>
                  <a:srgbClr val="404040"/>
                </a:solidFill>
                <a:cs typeface="+mn-ea"/>
                <a:sym typeface="+mn-lt"/>
              </a:rPr>
              <a:t>GPT Builder</a:t>
            </a:r>
            <a:r>
              <a:rPr lang="en-US" sz="1335" dirty="0">
                <a:solidFill>
                  <a:srgbClr val="404040"/>
                </a:solidFill>
                <a:cs typeface="+mn-ea"/>
                <a:sym typeface="+mn-lt"/>
              </a:rPr>
              <a:t>中对设定进行修改，具有灵活性；在多篇文章的处理上，直接用ChatGPT 4.0同时阅读多个pdf文档比较稳定，而</a:t>
            </a:r>
            <a:r>
              <a:rPr lang="en-US" sz="1335" b="1" dirty="0">
                <a:solidFill>
                  <a:srgbClr val="404040"/>
                </a:solidFill>
                <a:cs typeface="+mn-ea"/>
                <a:sym typeface="+mn-lt"/>
              </a:rPr>
              <a:t>Academic Summarizer</a:t>
            </a:r>
            <a:r>
              <a:rPr lang="en-US" sz="1335" dirty="0">
                <a:solidFill>
                  <a:srgbClr val="404040"/>
                </a:solidFill>
                <a:cs typeface="+mn-ea"/>
                <a:sym typeface="+mn-lt"/>
              </a:rPr>
              <a:t>则需要“</a:t>
            </a:r>
            <a:r>
              <a:rPr lang="en-US" sz="1335" b="1" dirty="0">
                <a:solidFill>
                  <a:srgbClr val="404040"/>
                </a:solidFill>
                <a:cs typeface="+mn-ea"/>
                <a:sym typeface="+mn-lt"/>
              </a:rPr>
              <a:t>searching my knowledge</a:t>
            </a:r>
            <a:r>
              <a:rPr lang="en-US" sz="1335" dirty="0">
                <a:solidFill>
                  <a:srgbClr val="404040"/>
                </a:solidFill>
                <a:cs typeface="+mn-ea"/>
                <a:sym typeface="+mn-lt"/>
              </a:rPr>
              <a:t>”消耗很多时间，而且具有失败的风险，稳定性有待提高；此外，虽然对回答进行了设定，但</a:t>
            </a:r>
            <a:r>
              <a:rPr lang="en-US" sz="1335" b="1" dirty="0">
                <a:solidFill>
                  <a:srgbClr val="404040"/>
                </a:solidFill>
                <a:cs typeface="+mn-ea"/>
                <a:sym typeface="+mn-lt"/>
              </a:rPr>
              <a:t>Academic Summarizer</a:t>
            </a:r>
            <a:r>
              <a:rPr lang="en-US" sz="1335" dirty="0">
                <a:solidFill>
                  <a:srgbClr val="404040"/>
                </a:solidFill>
                <a:cs typeface="+mn-ea"/>
                <a:sym typeface="+mn-lt"/>
              </a:rPr>
              <a:t>仍存在“忘了”它的设定的情况，这个时候需要重复提问。</a:t>
            </a:r>
            <a:endParaRPr lang="en-US" sz="1335" dirty="0">
              <a:solidFill>
                <a:srgbClr val="404040"/>
              </a:solidFill>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最终</a:t>
            </a:r>
            <a:r>
              <a:rPr lang="en-US" sz="3500" b="1" dirty="0">
                <a:solidFill>
                  <a:srgbClr val="9A0001"/>
                </a:solidFill>
                <a:cs typeface="+mn-ea"/>
                <a:sym typeface="+mn-lt"/>
              </a:rPr>
              <a:t>效果</a:t>
            </a:r>
            <a:r>
              <a:rPr lang="zh-CN" altLang="en-US" sz="3500" b="1" dirty="0">
                <a:solidFill>
                  <a:srgbClr val="9A0001"/>
                </a:solidFill>
                <a:cs typeface="+mn-ea"/>
                <a:sym typeface="+mn-lt"/>
              </a:rPr>
              <a:t>图片</a:t>
            </a:r>
            <a:r>
              <a:rPr lang="en-US" sz="3500" b="1" dirty="0">
                <a:solidFill>
                  <a:srgbClr val="9A0001"/>
                </a:solidFill>
                <a:cs typeface="+mn-ea"/>
                <a:sym typeface="+mn-lt"/>
              </a:rPr>
              <a:t>展示</a:t>
            </a:r>
            <a:endParaRPr lang="en-US" sz="3500" dirty="0">
              <a:cs typeface="+mn-ea"/>
              <a:sym typeface="+mn-lt"/>
            </a:endParaRPr>
          </a:p>
        </p:txBody>
      </p:sp>
      <p:pic>
        <p:nvPicPr>
          <p:cNvPr id="3" name="Image 0" descr="https://assets.mindshow.fun/file/7136328/20231210130017_v1ea.jpg?x-oss-process=style/img"/>
          <p:cNvPicPr>
            <a:picLocks noChangeAspect="1"/>
          </p:cNvPicPr>
          <p:nvPr/>
        </p:nvPicPr>
        <p:blipFill>
          <a:blip r:embed="rId1"/>
          <a:stretch>
            <a:fillRect/>
          </a:stretch>
        </p:blipFill>
        <p:spPr>
          <a:xfrm>
            <a:off x="501651" y="1041400"/>
            <a:ext cx="4940300" cy="1847851"/>
          </a:xfrm>
          <a:prstGeom prst="rect">
            <a:avLst/>
          </a:prstGeom>
        </p:spPr>
      </p:pic>
      <p:pic>
        <p:nvPicPr>
          <p:cNvPr id="4" name="Image 1" descr="https://assets.mindshow.fun/file/7136328/20231210130113_wue4.jpg?x-oss-process=style/img"/>
          <p:cNvPicPr>
            <a:picLocks noChangeAspect="1"/>
          </p:cNvPicPr>
          <p:nvPr/>
        </p:nvPicPr>
        <p:blipFill>
          <a:blip r:embed="rId2"/>
          <a:stretch>
            <a:fillRect/>
          </a:stretch>
        </p:blipFill>
        <p:spPr>
          <a:xfrm>
            <a:off x="5505451" y="1041401"/>
            <a:ext cx="4940300" cy="2400300"/>
          </a:xfrm>
          <a:prstGeom prst="rect">
            <a:avLst/>
          </a:prstGeom>
        </p:spPr>
      </p:pic>
      <p:pic>
        <p:nvPicPr>
          <p:cNvPr id="5" name="Image 2" descr="https://assets.mindshow.fun/file/7136328/20231210130210_6jll.jpg?x-oss-process=style/img"/>
          <p:cNvPicPr>
            <a:picLocks noChangeAspect="1"/>
          </p:cNvPicPr>
          <p:nvPr/>
        </p:nvPicPr>
        <p:blipFill>
          <a:blip r:embed="rId3"/>
          <a:stretch>
            <a:fillRect/>
          </a:stretch>
        </p:blipFill>
        <p:spPr>
          <a:xfrm>
            <a:off x="501651" y="3505200"/>
            <a:ext cx="4940300" cy="2101851"/>
          </a:xfrm>
          <a:prstGeom prst="rect">
            <a:avLst/>
          </a:prstGeom>
        </p:spPr>
      </p:pic>
      <p:pic>
        <p:nvPicPr>
          <p:cNvPr id="6" name="Image 3" descr="https://assets.mindshow.fun/file/7136328/20231210130313_1chh.jpg?x-oss-process=style/img"/>
          <p:cNvPicPr>
            <a:picLocks noChangeAspect="1"/>
          </p:cNvPicPr>
          <p:nvPr/>
        </p:nvPicPr>
        <p:blipFill>
          <a:blip r:embed="rId4"/>
          <a:stretch>
            <a:fillRect/>
          </a:stretch>
        </p:blipFill>
        <p:spPr>
          <a:xfrm>
            <a:off x="5505451" y="3505201"/>
            <a:ext cx="4940300" cy="2857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具体实现方法及步骤</a:t>
            </a:r>
            <a:endParaRPr lang="en-US" sz="3500" dirty="0">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通过explore创建自己的ai</a:t>
            </a:r>
            <a:r>
              <a:rPr lang="zh-CN" altLang="en-US" sz="2240" dirty="0">
                <a:solidFill>
                  <a:srgbClr val="404040"/>
                </a:solidFill>
                <a:cs typeface="+mn-ea"/>
                <a:sym typeface="+mn-lt"/>
              </a:rPr>
              <a:t>：</a:t>
            </a:r>
            <a:endParaRPr lang="en-US" sz="2240" dirty="0">
              <a:cs typeface="+mn-ea"/>
              <a:sym typeface="+mn-lt"/>
            </a:endParaRPr>
          </a:p>
          <a:p>
            <a:pPr marL="1066800" lvl="1" indent="-457200">
              <a:lnSpc>
                <a:spcPct val="150000"/>
              </a:lnSpc>
              <a:buSzPct val="100000"/>
              <a:buChar char="•"/>
            </a:pPr>
            <a:r>
              <a:rPr lang="en-US" sz="2240" dirty="0">
                <a:solidFill>
                  <a:srgbClr val="404040"/>
                </a:solidFill>
                <a:cs typeface="+mn-ea"/>
                <a:sym typeface="+mn-lt"/>
              </a:rPr>
              <a:t>1. 创建GPT</a:t>
            </a:r>
            <a:endParaRPr lang="en-US" sz="2240" dirty="0">
              <a:solidFill>
                <a:srgbClr val="404040"/>
              </a:solidFill>
              <a:cs typeface="+mn-ea"/>
              <a:sym typeface="+mn-lt"/>
            </a:endParaRPr>
          </a:p>
          <a:p>
            <a:pPr marL="1066800" lvl="1" indent="-457200">
              <a:lnSpc>
                <a:spcPct val="150000"/>
              </a:lnSpc>
              <a:buSzPct val="100000"/>
              <a:buChar char="•"/>
            </a:pPr>
            <a:r>
              <a:rPr lang="en-US" sz="2240" dirty="0">
                <a:solidFill>
                  <a:srgbClr val="404040"/>
                </a:solidFill>
                <a:cs typeface="+mn-ea"/>
                <a:sym typeface="+mn-lt"/>
              </a:rPr>
              <a:t>2. 测试GPT-Academic Summariz</a:t>
            </a:r>
            <a:endParaRPr lang="en-US" sz="2240" dirty="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8" y="243841"/>
            <a:ext cx="9056793" cy="535940"/>
          </a:xfrm>
        </p:spPr>
        <p:txBody>
          <a:bodyPr/>
          <a:lstStyle/>
          <a:p>
            <a:r>
              <a:rPr>
                <a:latin typeface="+mn-lt"/>
                <a:ea typeface="+mn-ea"/>
                <a:sym typeface="+mn-lt"/>
              </a:rPr>
              <a:t>清理</a:t>
            </a:r>
            <a:r>
              <a:rPr lang="en-US" altLang="zh-CN">
                <a:latin typeface="+mn-lt"/>
                <a:ea typeface="+mn-ea"/>
                <a:sym typeface="+mn-lt"/>
              </a:rPr>
              <a:t>markdown</a:t>
            </a:r>
            <a:r>
              <a:rPr>
                <a:latin typeface="+mn-lt"/>
                <a:ea typeface="+mn-ea"/>
                <a:sym typeface="+mn-lt"/>
              </a:rPr>
              <a:t>文档并导入</a:t>
            </a:r>
            <a:endParaRPr dirty="0">
              <a:solidFill>
                <a:srgbClr val="9A0002"/>
              </a:solidFill>
              <a:latin typeface="+mn-lt"/>
              <a:ea typeface="+mn-ea"/>
              <a:sym typeface="+mn-lt"/>
            </a:endParaRPr>
          </a:p>
        </p:txBody>
      </p:sp>
      <p:pic>
        <p:nvPicPr>
          <p:cNvPr id="41" name="图片 40"/>
          <p:cNvPicPr>
            <a:picLocks noChangeAspect="1"/>
          </p:cNvPicPr>
          <p:nvPr/>
        </p:nvPicPr>
        <p:blipFill>
          <a:blip r:embed="rId1"/>
          <a:srcRect r="1867"/>
          <a:stretch>
            <a:fillRect/>
          </a:stretch>
        </p:blipFill>
        <p:spPr>
          <a:xfrm>
            <a:off x="359834" y="2104391"/>
            <a:ext cx="6327140" cy="3506047"/>
          </a:xfrm>
          <a:prstGeom prst="rect">
            <a:avLst/>
          </a:prstGeom>
        </p:spPr>
      </p:pic>
      <p:sp>
        <p:nvSpPr>
          <p:cNvPr id="6" name="文本占位符 5"/>
          <p:cNvSpPr>
            <a:spLocks noGrp="1"/>
          </p:cNvSpPr>
          <p:nvPr>
            <p:ph type="body" sz="quarter" idx="10"/>
            <p:custDataLst>
              <p:tags r:id="rId2"/>
            </p:custDataLst>
          </p:nvPr>
        </p:nvSpPr>
        <p:spPr>
          <a:xfrm>
            <a:off x="443231" y="944880"/>
            <a:ext cx="11189335" cy="923925"/>
          </a:xfrm>
        </p:spPr>
        <p:txBody>
          <a:bodyPr anchor="t" anchorCtr="0">
            <a:normAutofit lnSpcReduction="10000"/>
          </a:bodyPr>
          <a:lstStyle/>
          <a:p>
            <a:pPr>
              <a:lnSpc>
                <a:spcPct val="150000"/>
              </a:lnSpc>
              <a:spcBef>
                <a:spcPts val="0"/>
              </a:spcBef>
            </a:pPr>
            <a:r>
              <a:rPr b="0">
                <a:latin typeface="+mn-lt"/>
                <a:ea typeface="+mn-ea"/>
                <a:sym typeface="+mn-lt"/>
              </a:rPr>
              <a:t>对</a:t>
            </a:r>
            <a:r>
              <a:rPr lang="en-US" altLang="zh-CN" b="0">
                <a:latin typeface="+mn-lt"/>
                <a:ea typeface="+mn-ea"/>
                <a:sym typeface="+mn-lt"/>
              </a:rPr>
              <a:t>markdown</a:t>
            </a:r>
            <a:r>
              <a:rPr b="0">
                <a:latin typeface="+mn-lt"/>
                <a:ea typeface="+mn-ea"/>
                <a:sym typeface="+mn-lt"/>
              </a:rPr>
              <a:t>文档进行</a:t>
            </a:r>
            <a:r>
              <a:rPr>
                <a:latin typeface="+mn-lt"/>
                <a:ea typeface="+mn-ea"/>
                <a:sym typeface="+mn-lt"/>
              </a:rPr>
              <a:t>初始清理</a:t>
            </a:r>
            <a:r>
              <a:rPr b="0">
                <a:latin typeface="+mn-lt"/>
                <a:ea typeface="+mn-ea"/>
                <a:sym typeface="+mn-lt"/>
              </a:rPr>
              <a:t>，替换无效图片地址等、删去无关字符、检查标题顺序等</a:t>
            </a:r>
            <a:endParaRPr b="0">
              <a:latin typeface="+mn-lt"/>
              <a:ea typeface="+mn-ea"/>
              <a:sym typeface="+mn-lt"/>
            </a:endParaRPr>
          </a:p>
          <a:p>
            <a:pPr>
              <a:lnSpc>
                <a:spcPct val="150000"/>
              </a:lnSpc>
              <a:spcBef>
                <a:spcPts val="0"/>
              </a:spcBef>
            </a:pPr>
            <a:r>
              <a:rPr b="0">
                <a:latin typeface="+mn-lt"/>
                <a:ea typeface="+mn-ea"/>
                <a:sym typeface="+mn-lt"/>
              </a:rPr>
              <a:t>在平台</a:t>
            </a:r>
            <a:r>
              <a:rPr>
                <a:latin typeface="+mn-lt"/>
                <a:ea typeface="+mn-ea"/>
                <a:sym typeface="+mn-lt"/>
              </a:rPr>
              <a:t>导入清理后的</a:t>
            </a:r>
            <a:r>
              <a:rPr lang="en-US" altLang="zh-CN">
                <a:latin typeface="+mn-lt"/>
                <a:ea typeface="+mn-ea"/>
                <a:sym typeface="+mn-lt"/>
              </a:rPr>
              <a:t>markdown</a:t>
            </a:r>
            <a:r>
              <a:rPr>
                <a:latin typeface="+mn-lt"/>
                <a:ea typeface="+mn-ea"/>
                <a:sym typeface="+mn-lt"/>
              </a:rPr>
              <a:t>文档</a:t>
            </a:r>
            <a:endParaRPr>
              <a:latin typeface="+mn-lt"/>
              <a:ea typeface="+mn-ea"/>
              <a:sym typeface="+mn-lt"/>
            </a:endParaRPr>
          </a:p>
        </p:txBody>
      </p:sp>
      <p:pic>
        <p:nvPicPr>
          <p:cNvPr id="7" name="图片 6"/>
          <p:cNvPicPr>
            <a:picLocks noChangeAspect="1"/>
          </p:cNvPicPr>
          <p:nvPr>
            <p:custDataLst>
              <p:tags r:id="rId3"/>
            </p:custDataLst>
          </p:nvPr>
        </p:nvPicPr>
        <p:blipFill>
          <a:blip r:embed="rId4"/>
          <a:srcRect l="20858"/>
          <a:stretch>
            <a:fillRect/>
          </a:stretch>
        </p:blipFill>
        <p:spPr>
          <a:xfrm>
            <a:off x="6961294" y="2269067"/>
            <a:ext cx="4881033" cy="284141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1. 创建GPT</a:t>
            </a:r>
            <a:endParaRPr lang="en-US" sz="3500" dirty="0">
              <a:cs typeface="+mn-ea"/>
              <a:sym typeface="+mn-lt"/>
            </a:endParaRPr>
          </a:p>
        </p:txBody>
      </p:sp>
      <p:sp>
        <p:nvSpPr>
          <p:cNvPr id="3" name="Text 1"/>
          <p:cNvSpPr/>
          <p:nvPr/>
        </p:nvSpPr>
        <p:spPr>
          <a:xfrm>
            <a:off x="501651" y="1041401"/>
            <a:ext cx="5048251" cy="4940300"/>
          </a:xfrm>
          <a:prstGeom prst="rect">
            <a:avLst/>
          </a:prstGeom>
          <a:noFill/>
        </p:spPr>
        <p:txBody>
          <a:bodyPr wrap="square" rtlCol="0" anchor="t"/>
          <a:lstStyle/>
          <a:p>
            <a:pPr>
              <a:lnSpc>
                <a:spcPct val="150000"/>
              </a:lnSpc>
              <a:buSzPct val="100000"/>
            </a:pPr>
            <a:r>
              <a:rPr lang="en-US" sz="2240" b="1" dirty="0">
                <a:solidFill>
                  <a:srgbClr val="404040"/>
                </a:solidFill>
                <a:cs typeface="+mn-ea"/>
                <a:sym typeface="+mn-lt"/>
              </a:rPr>
              <a:t>（1）名称设定：</a:t>
            </a:r>
            <a:endParaRPr lang="en-US" sz="2240" b="1" dirty="0">
              <a:solidFill>
                <a:srgbClr val="404040"/>
              </a:solidFill>
              <a:cs typeface="+mn-ea"/>
              <a:sym typeface="+mn-lt"/>
            </a:endParaRPr>
          </a:p>
          <a:p>
            <a:pPr>
              <a:lnSpc>
                <a:spcPct val="150000"/>
              </a:lnSpc>
              <a:buSzPct val="100000"/>
            </a:pPr>
            <a:endParaRPr lang="en-US" sz="2240" dirty="0">
              <a:cs typeface="+mn-ea"/>
              <a:sym typeface="+mn-lt"/>
            </a:endParaRPr>
          </a:p>
          <a:p>
            <a:pPr>
              <a:lnSpc>
                <a:spcPct val="150000"/>
              </a:lnSpc>
              <a:buSzPct val="100000"/>
            </a:pPr>
            <a:endParaRPr lang="en-US" sz="2240" dirty="0">
              <a:cs typeface="+mn-ea"/>
              <a:sym typeface="+mn-lt"/>
            </a:endParaRPr>
          </a:p>
          <a:p>
            <a:pPr>
              <a:lnSpc>
                <a:spcPct val="150000"/>
              </a:lnSpc>
              <a:buSzPct val="100000"/>
            </a:pPr>
            <a:endParaRPr lang="en-US" sz="2240" dirty="0">
              <a:cs typeface="+mn-ea"/>
              <a:sym typeface="+mn-lt"/>
            </a:endParaRPr>
          </a:p>
          <a:p>
            <a:pPr>
              <a:lnSpc>
                <a:spcPct val="150000"/>
              </a:lnSpc>
              <a:buSzPct val="100000"/>
            </a:pPr>
            <a:endParaRPr lang="en-US" sz="2240" dirty="0">
              <a:cs typeface="+mn-ea"/>
              <a:sym typeface="+mn-lt"/>
            </a:endParaRPr>
          </a:p>
          <a:p>
            <a:pPr marL="457200" indent="-457200">
              <a:lnSpc>
                <a:spcPct val="150000"/>
              </a:lnSpc>
              <a:buSzPct val="100000"/>
              <a:buChar char="•"/>
            </a:pPr>
            <a:endParaRPr lang="en-US" sz="2240" b="1" dirty="0">
              <a:solidFill>
                <a:srgbClr val="404040"/>
              </a:solidFill>
              <a:cs typeface="+mn-ea"/>
              <a:sym typeface="+mn-lt"/>
            </a:endParaRPr>
          </a:p>
          <a:p>
            <a:pPr>
              <a:lnSpc>
                <a:spcPct val="150000"/>
              </a:lnSpc>
              <a:buSzPct val="100000"/>
            </a:pPr>
            <a:r>
              <a:rPr lang="en-US" sz="2240" b="1" dirty="0">
                <a:solidFill>
                  <a:srgbClr val="404040"/>
                </a:solidFill>
                <a:cs typeface="+mn-ea"/>
                <a:sym typeface="+mn-lt"/>
              </a:rPr>
              <a:t>（2）图片设定</a:t>
            </a:r>
            <a:r>
              <a:rPr lang="zh-CN" altLang="en-US" sz="2240" b="1" dirty="0">
                <a:solidFill>
                  <a:srgbClr val="404040"/>
                </a:solidFill>
                <a:cs typeface="+mn-ea"/>
                <a:sym typeface="+mn-lt"/>
              </a:rPr>
              <a:t>：</a:t>
            </a:r>
            <a:endParaRPr lang="zh-CN" altLang="en-US" sz="2240" b="1" dirty="0">
              <a:solidFill>
                <a:srgbClr val="404040"/>
              </a:solidFill>
              <a:cs typeface="+mn-ea"/>
              <a:sym typeface="+mn-lt"/>
            </a:endParaRPr>
          </a:p>
        </p:txBody>
      </p:sp>
      <p:pic>
        <p:nvPicPr>
          <p:cNvPr id="4" name="Image 0" descr="https://assets.mindshow.fun/file/7136328/20231210130557_vakx.jpg?x-oss-process=style/img"/>
          <p:cNvPicPr>
            <a:picLocks noChangeAspect="1"/>
          </p:cNvPicPr>
          <p:nvPr/>
        </p:nvPicPr>
        <p:blipFill>
          <a:blip r:embed="rId1"/>
          <a:stretch>
            <a:fillRect/>
          </a:stretch>
        </p:blipFill>
        <p:spPr>
          <a:xfrm>
            <a:off x="3130974" y="1104900"/>
            <a:ext cx="4898813" cy="2622973"/>
          </a:xfrm>
          <a:prstGeom prst="rect">
            <a:avLst/>
          </a:prstGeom>
        </p:spPr>
      </p:pic>
      <p:pic>
        <p:nvPicPr>
          <p:cNvPr id="5" name="Image 1" descr="https://assets.mindshow.fun/file/7136328/20231210130735_or59.jpg?x-oss-process=style/img"/>
          <p:cNvPicPr>
            <a:picLocks noChangeAspect="1"/>
          </p:cNvPicPr>
          <p:nvPr/>
        </p:nvPicPr>
        <p:blipFill>
          <a:blip r:embed="rId2"/>
          <a:stretch>
            <a:fillRect/>
          </a:stretch>
        </p:blipFill>
        <p:spPr>
          <a:xfrm>
            <a:off x="3313007" y="4260428"/>
            <a:ext cx="4717627" cy="22546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1. 创建GPT</a:t>
            </a:r>
            <a:endParaRPr lang="en-US" sz="3500" dirty="0">
              <a:cs typeface="+mn-ea"/>
              <a:sym typeface="+mn-lt"/>
            </a:endParaRPr>
          </a:p>
        </p:txBody>
      </p:sp>
      <p:sp>
        <p:nvSpPr>
          <p:cNvPr id="3" name="Text 1"/>
          <p:cNvSpPr/>
          <p:nvPr/>
        </p:nvSpPr>
        <p:spPr>
          <a:xfrm>
            <a:off x="502074" y="1041401"/>
            <a:ext cx="11080327" cy="4940300"/>
          </a:xfrm>
          <a:prstGeom prst="rect">
            <a:avLst/>
          </a:prstGeom>
          <a:noFill/>
        </p:spPr>
        <p:txBody>
          <a:bodyPr wrap="square" rtlCol="0" anchor="t"/>
          <a:lstStyle/>
          <a:p>
            <a:pPr>
              <a:lnSpc>
                <a:spcPct val="150000"/>
              </a:lnSpc>
              <a:buSzPct val="100000"/>
            </a:pPr>
            <a:r>
              <a:rPr lang="en-US" sz="2240" b="1" dirty="0">
                <a:solidFill>
                  <a:srgbClr val="404040"/>
                </a:solidFill>
                <a:cs typeface="+mn-ea"/>
                <a:sym typeface="+mn-lt"/>
              </a:rPr>
              <a:t>（3）研究领域设定：</a:t>
            </a:r>
            <a:r>
              <a:rPr lang="en-US" sz="1865" dirty="0">
                <a:solidFill>
                  <a:srgbClr val="404040"/>
                </a:solidFill>
                <a:cs typeface="+mn-ea"/>
                <a:sym typeface="+mn-lt"/>
              </a:rPr>
              <a:t>这里设定为专业的用语，其中我们发现，当我们打出错别字时，GPT具有包容性； 除此之外我们还进行了一些语气的设置</a:t>
            </a:r>
            <a:endParaRPr lang="en-US" sz="1600" dirty="0">
              <a:solidFill>
                <a:srgbClr val="404040"/>
              </a:solidFill>
              <a:cs typeface="+mn-ea"/>
              <a:sym typeface="+mn-lt"/>
            </a:endParaRPr>
          </a:p>
          <a:p>
            <a:pPr>
              <a:lnSpc>
                <a:spcPct val="150000"/>
              </a:lnSpc>
              <a:buSzPct val="100000"/>
            </a:pPr>
            <a:endParaRPr lang="en-US" sz="1600" dirty="0">
              <a:solidFill>
                <a:srgbClr val="404040"/>
              </a:solidFill>
              <a:cs typeface="+mn-ea"/>
              <a:sym typeface="+mn-lt"/>
            </a:endParaRPr>
          </a:p>
          <a:p>
            <a:pPr>
              <a:lnSpc>
                <a:spcPct val="150000"/>
              </a:lnSpc>
              <a:buSzPct val="100000"/>
            </a:pPr>
            <a:endParaRPr lang="en-US" sz="1600" dirty="0">
              <a:solidFill>
                <a:srgbClr val="404040"/>
              </a:solidFill>
              <a:cs typeface="+mn-ea"/>
              <a:sym typeface="+mn-lt"/>
            </a:endParaRPr>
          </a:p>
          <a:p>
            <a:pPr>
              <a:lnSpc>
                <a:spcPct val="150000"/>
              </a:lnSpc>
              <a:buSzPct val="100000"/>
            </a:pPr>
            <a:endParaRPr lang="en-US" sz="2240" dirty="0">
              <a:cs typeface="+mn-ea"/>
              <a:sym typeface="+mn-lt"/>
            </a:endParaRPr>
          </a:p>
          <a:p>
            <a:pPr>
              <a:lnSpc>
                <a:spcPct val="150000"/>
              </a:lnSpc>
              <a:buSzPct val="100000"/>
            </a:pPr>
            <a:r>
              <a:rPr lang="en-US" sz="2240" b="1" dirty="0">
                <a:solidFill>
                  <a:srgbClr val="404040"/>
                </a:solidFill>
                <a:cs typeface="+mn-ea"/>
                <a:sym typeface="+mn-lt"/>
              </a:rPr>
              <a:t>（4）研究内容设定：</a:t>
            </a:r>
            <a:endParaRPr lang="en-US" sz="2240" b="1" dirty="0">
              <a:solidFill>
                <a:srgbClr val="404040"/>
              </a:solidFill>
              <a:cs typeface="+mn-ea"/>
              <a:sym typeface="+mn-lt"/>
            </a:endParaRPr>
          </a:p>
          <a:p>
            <a:pPr>
              <a:lnSpc>
                <a:spcPct val="150000"/>
              </a:lnSpc>
              <a:buSzPct val="100000"/>
            </a:pPr>
            <a:r>
              <a:rPr lang="en-US" sz="2240" b="1" dirty="0">
                <a:solidFill>
                  <a:srgbClr val="404040"/>
                </a:solidFill>
                <a:cs typeface="+mn-ea"/>
                <a:sym typeface="+mn-lt"/>
              </a:rPr>
              <a:t>（5）结果呈现方式设定：</a:t>
            </a:r>
            <a:endParaRPr lang="en-US" sz="2240" dirty="0">
              <a:cs typeface="+mn-ea"/>
              <a:sym typeface="+mn-lt"/>
            </a:endParaRPr>
          </a:p>
        </p:txBody>
      </p:sp>
      <p:pic>
        <p:nvPicPr>
          <p:cNvPr id="4" name="Image 0" descr="https://assets.mindshow.fun/file/7136328/20231210130814_o74d.jpg?x-oss-process=style/img"/>
          <p:cNvPicPr>
            <a:picLocks noChangeAspect="1"/>
          </p:cNvPicPr>
          <p:nvPr/>
        </p:nvPicPr>
        <p:blipFill>
          <a:blip r:embed="rId1"/>
          <a:srcRect t="43850" r="-347"/>
          <a:stretch>
            <a:fillRect/>
          </a:stretch>
        </p:blipFill>
        <p:spPr>
          <a:xfrm>
            <a:off x="6410960" y="1638301"/>
            <a:ext cx="3855720" cy="1623060"/>
          </a:xfrm>
          <a:prstGeom prst="rect">
            <a:avLst/>
          </a:prstGeom>
        </p:spPr>
      </p:pic>
      <p:pic>
        <p:nvPicPr>
          <p:cNvPr id="5" name="Image 1" descr="https://assets.mindshow.fun/file/7136328/20231210131002_wv52.jpg?x-oss-process=style/img"/>
          <p:cNvPicPr>
            <a:picLocks noChangeAspect="1"/>
          </p:cNvPicPr>
          <p:nvPr/>
        </p:nvPicPr>
        <p:blipFill>
          <a:blip r:embed="rId2"/>
          <a:stretch>
            <a:fillRect/>
          </a:stretch>
        </p:blipFill>
        <p:spPr>
          <a:xfrm>
            <a:off x="3817620" y="3346028"/>
            <a:ext cx="3777827" cy="3169073"/>
          </a:xfrm>
          <a:prstGeom prst="rect">
            <a:avLst/>
          </a:prstGeom>
        </p:spPr>
      </p:pic>
      <p:pic>
        <p:nvPicPr>
          <p:cNvPr id="6" name="Image 2" descr="https://assets.mindshow.fun/file/7136328/20231210131034_qtta.jpg?x-oss-process=style/img"/>
          <p:cNvPicPr>
            <a:picLocks noChangeAspect="1"/>
          </p:cNvPicPr>
          <p:nvPr/>
        </p:nvPicPr>
        <p:blipFill>
          <a:blip r:embed="rId3"/>
          <a:stretch>
            <a:fillRect/>
          </a:stretch>
        </p:blipFill>
        <p:spPr>
          <a:xfrm>
            <a:off x="8019627" y="3550073"/>
            <a:ext cx="4030980" cy="276182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1651" y="962026"/>
            <a:ext cx="10287000" cy="4603751"/>
          </a:xfrm>
          <a:prstGeom prst="rect">
            <a:avLst/>
          </a:prstGeom>
        </p:spPr>
      </p:pic>
      <p:pic>
        <p:nvPicPr>
          <p:cNvPr id="5" name="Image 1" descr="https://assets.mindshow.fun/file/7136328/20231210210951_hkq4.png?x-oss-process=style/img"/>
          <p:cNvPicPr>
            <a:picLocks noChangeAspect="1"/>
          </p:cNvPicPr>
          <p:nvPr/>
        </p:nvPicPr>
        <p:blipFill>
          <a:blip r:embed="rId3"/>
          <a:srcRect l="-21473" r="-21473"/>
          <a:stretch>
            <a:fillRect/>
          </a:stretch>
        </p:blipFill>
        <p:spPr>
          <a:xfrm>
            <a:off x="501651" y="1751119"/>
            <a:ext cx="10287000" cy="2762251"/>
          </a:xfrm>
          <a:prstGeom prst="rect">
            <a:avLst/>
          </a:prstGeom>
        </p:spPr>
      </p:pic>
      <p:sp>
        <p:nvSpPr>
          <p:cNvPr id="8" name="Text 1"/>
          <p:cNvSpPr/>
          <p:nvPr>
            <p:custDataLst>
              <p:tags r:id="rId4"/>
            </p:custDataLst>
          </p:nvPr>
        </p:nvSpPr>
        <p:spPr>
          <a:xfrm>
            <a:off x="502074" y="1041401"/>
            <a:ext cx="11080327" cy="4940300"/>
          </a:xfrm>
          <a:prstGeom prst="rect">
            <a:avLst/>
          </a:prstGeom>
          <a:noFill/>
        </p:spPr>
        <p:txBody>
          <a:bodyPr wrap="square" rtlCol="0" anchor="t"/>
          <a:lstStyle/>
          <a:p>
            <a:pPr>
              <a:lnSpc>
                <a:spcPct val="150000"/>
              </a:lnSpc>
              <a:buSzPct val="100000"/>
            </a:pPr>
            <a:r>
              <a:rPr lang="en-US" sz="2240" b="1" dirty="0">
                <a:solidFill>
                  <a:srgbClr val="404040"/>
                </a:solidFill>
                <a:cs typeface="+mn-ea"/>
                <a:sym typeface="+mn-lt"/>
              </a:rPr>
              <a:t>（1）</a:t>
            </a:r>
            <a:r>
              <a:rPr lang="zh-CN" altLang="en-US" sz="2240" b="1" dirty="0">
                <a:solidFill>
                  <a:srgbClr val="404040"/>
                </a:solidFill>
                <a:cs typeface="+mn-ea"/>
                <a:sym typeface="+mn-lt"/>
              </a:rPr>
              <a:t>给出指令</a:t>
            </a:r>
            <a:r>
              <a:rPr lang="en-US" sz="2240" b="1" dirty="0">
                <a:solidFill>
                  <a:srgbClr val="404040"/>
                </a:solidFill>
                <a:cs typeface="+mn-ea"/>
                <a:sym typeface="+mn-lt"/>
              </a:rPr>
              <a:t>：</a:t>
            </a:r>
            <a:endParaRPr lang="en-US" sz="2240" dirty="0">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
        <p:nvSpPr>
          <p:cNvPr id="3" name="Text 1"/>
          <p:cNvSpPr/>
          <p:nvPr/>
        </p:nvSpPr>
        <p:spPr>
          <a:xfrm>
            <a:off x="501651" y="1041401"/>
            <a:ext cx="10287000" cy="1104900"/>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2</a:t>
            </a:r>
            <a:r>
              <a:rPr lang="zh-CN" altLang="en-US" sz="2240" b="1" dirty="0">
                <a:solidFill>
                  <a:srgbClr val="404040"/>
                </a:solidFill>
                <a:cs typeface="+mn-ea"/>
                <a:sym typeface="+mn-lt"/>
              </a:rPr>
              <a:t>）优化初读指令：</a:t>
            </a:r>
            <a:r>
              <a:rPr lang="en-US" sz="1865" dirty="0">
                <a:solidFill>
                  <a:srgbClr val="404040"/>
                </a:solidFill>
                <a:cs typeface="+mn-ea"/>
                <a:sym typeface="+mn-lt"/>
              </a:rPr>
              <a:t>发现需要提炼的板块两两组合了，这不符合我们的要求，因此重新告诉GPT builder我们的诉求</a:t>
            </a:r>
            <a:endParaRPr lang="en-US" sz="1865" dirty="0">
              <a:solidFill>
                <a:srgbClr val="404040"/>
              </a:solidFill>
              <a:cs typeface="+mn-ea"/>
              <a:sym typeface="+mn-lt"/>
            </a:endParaRPr>
          </a:p>
        </p:txBody>
      </p:sp>
      <p:pic>
        <p:nvPicPr>
          <p:cNvPr id="4" name="Image 0" descr="https://assets.mindshow.fun/file/7136328/20231210211024_7l39.png?x-oss-process=style/img"/>
          <p:cNvPicPr>
            <a:picLocks noChangeAspect="1"/>
          </p:cNvPicPr>
          <p:nvPr/>
        </p:nvPicPr>
        <p:blipFill>
          <a:blip r:embed="rId1"/>
          <a:stretch>
            <a:fillRect/>
          </a:stretch>
        </p:blipFill>
        <p:spPr>
          <a:xfrm>
            <a:off x="2851151" y="2222500"/>
            <a:ext cx="5588000" cy="3987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01651" y="1041401"/>
            <a:ext cx="10287000" cy="647700"/>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3</a:t>
            </a:r>
            <a:r>
              <a:rPr lang="zh-CN" altLang="en-US" sz="2240" b="1" dirty="0">
                <a:solidFill>
                  <a:srgbClr val="404040"/>
                </a:solidFill>
                <a:cs typeface="+mn-ea"/>
                <a:sym typeface="+mn-lt"/>
              </a:rPr>
              <a:t>）</a:t>
            </a:r>
            <a:r>
              <a:rPr lang="en-US" sz="2240" b="1" dirty="0">
                <a:solidFill>
                  <a:srgbClr val="404040"/>
                </a:solidFill>
                <a:cs typeface="+mn-ea"/>
                <a:sym typeface="+mn-lt"/>
              </a:rPr>
              <a:t>重新进行测试</a:t>
            </a:r>
            <a:r>
              <a:rPr lang="zh-CN" altLang="en-US" sz="2240" b="1" dirty="0">
                <a:solidFill>
                  <a:srgbClr val="404040"/>
                </a:solidFill>
                <a:cs typeface="+mn-ea"/>
                <a:sym typeface="+mn-lt"/>
              </a:rPr>
              <a:t>：</a:t>
            </a:r>
            <a:r>
              <a:rPr lang="en-US" sz="2240" b="1" dirty="0">
                <a:solidFill>
                  <a:srgbClr val="404040"/>
                </a:solidFill>
                <a:cs typeface="+mn-ea"/>
                <a:sym typeface="+mn-lt"/>
              </a:rPr>
              <a:t> </a:t>
            </a:r>
            <a:endParaRPr lang="en-US" sz="2240" dirty="0">
              <a:cs typeface="+mn-ea"/>
              <a:sym typeface="+mn-lt"/>
            </a:endParaRPr>
          </a:p>
        </p:txBody>
      </p:sp>
      <p:pic>
        <p:nvPicPr>
          <p:cNvPr id="4" name="Image 0" descr="https://assets.mindshow.fun/file/7136328/20231210211225_41c4.png?x-oss-process=style/img"/>
          <p:cNvPicPr>
            <a:picLocks noChangeAspect="1"/>
          </p:cNvPicPr>
          <p:nvPr/>
        </p:nvPicPr>
        <p:blipFill>
          <a:blip r:embed="rId1"/>
          <a:stretch>
            <a:fillRect/>
          </a:stretch>
        </p:blipFill>
        <p:spPr>
          <a:xfrm>
            <a:off x="3048000" y="1765300"/>
            <a:ext cx="5200651" cy="4292600"/>
          </a:xfrm>
          <a:prstGeom prst="rect">
            <a:avLst/>
          </a:prstGeom>
        </p:spPr>
      </p:pic>
      <p:sp>
        <p:nvSpPr>
          <p:cNvPr id="6" name="Text 0"/>
          <p:cNvSpPr/>
          <p:nvPr>
            <p:custDataLst>
              <p:tags r:id="rId2"/>
            </p:custDataLst>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
        <p:nvSpPr>
          <p:cNvPr id="3" name="Text 1"/>
          <p:cNvSpPr/>
          <p:nvPr/>
        </p:nvSpPr>
        <p:spPr>
          <a:xfrm>
            <a:off x="501651" y="1041401"/>
            <a:ext cx="10287000" cy="647700"/>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4</a:t>
            </a:r>
            <a:r>
              <a:rPr lang="zh-CN" altLang="en-US" sz="2240" b="1" dirty="0">
                <a:solidFill>
                  <a:srgbClr val="404040"/>
                </a:solidFill>
                <a:cs typeface="+mn-ea"/>
                <a:sym typeface="+mn-lt"/>
              </a:rPr>
              <a:t>）</a:t>
            </a:r>
            <a:r>
              <a:rPr lang="en-US" sz="2240" b="1" dirty="0">
                <a:solidFill>
                  <a:srgbClr val="404040"/>
                </a:solidFill>
                <a:cs typeface="+mn-ea"/>
                <a:sym typeface="+mn-lt"/>
              </a:rPr>
              <a:t>测试翻译功能：</a:t>
            </a:r>
            <a:endParaRPr lang="en-US" sz="2240" b="1" dirty="0">
              <a:cs typeface="+mn-ea"/>
              <a:sym typeface="+mn-lt"/>
            </a:endParaRPr>
          </a:p>
        </p:txBody>
      </p:sp>
      <p:pic>
        <p:nvPicPr>
          <p:cNvPr id="4" name="Image 0" descr="https://assets.mindshow.fun/file/7136328/20231210211332_nqwj.png?x-oss-process=style/img"/>
          <p:cNvPicPr>
            <a:picLocks noChangeAspect="1"/>
          </p:cNvPicPr>
          <p:nvPr/>
        </p:nvPicPr>
        <p:blipFill>
          <a:blip r:embed="rId1"/>
          <a:stretch>
            <a:fillRect/>
          </a:stretch>
        </p:blipFill>
        <p:spPr>
          <a:xfrm>
            <a:off x="3206751" y="1765300"/>
            <a:ext cx="4876800" cy="4292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
        <p:nvSpPr>
          <p:cNvPr id="3" name="Text 1"/>
          <p:cNvSpPr/>
          <p:nvPr/>
        </p:nvSpPr>
        <p:spPr>
          <a:xfrm>
            <a:off x="501651" y="1041401"/>
            <a:ext cx="10287000" cy="1631951"/>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5</a:t>
            </a:r>
            <a:r>
              <a:rPr lang="zh-CN" altLang="en-US" sz="2240" b="1" dirty="0">
                <a:solidFill>
                  <a:srgbClr val="404040"/>
                </a:solidFill>
                <a:cs typeface="+mn-ea"/>
                <a:sym typeface="+mn-lt"/>
              </a:rPr>
              <a:t>）</a:t>
            </a:r>
            <a:r>
              <a:rPr lang="en-US" sz="2240" b="1" dirty="0">
                <a:solidFill>
                  <a:srgbClr val="404040"/>
                </a:solidFill>
                <a:cs typeface="+mn-ea"/>
                <a:sym typeface="+mn-lt"/>
              </a:rPr>
              <a:t>测试多篇文章（以两篇为例）：</a:t>
            </a:r>
            <a:endParaRPr lang="en-US" sz="2240" b="1" dirty="0">
              <a:cs typeface="+mn-ea"/>
              <a:sym typeface="+mn-lt"/>
            </a:endParaRPr>
          </a:p>
        </p:txBody>
      </p:sp>
      <p:pic>
        <p:nvPicPr>
          <p:cNvPr id="4" name="Image 0" descr="https://assets.mindshow.fun/file/7136328/20231210211354_jzvq.png?x-oss-process=style/img"/>
          <p:cNvPicPr>
            <a:picLocks noChangeAspect="1"/>
          </p:cNvPicPr>
          <p:nvPr/>
        </p:nvPicPr>
        <p:blipFill>
          <a:blip r:embed="rId1"/>
          <a:stretch>
            <a:fillRect/>
          </a:stretch>
        </p:blipFill>
        <p:spPr>
          <a:xfrm>
            <a:off x="2914227" y="1850814"/>
            <a:ext cx="5542280" cy="328760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
        <p:nvSpPr>
          <p:cNvPr id="3" name="Text 1"/>
          <p:cNvSpPr/>
          <p:nvPr/>
        </p:nvSpPr>
        <p:spPr>
          <a:xfrm>
            <a:off x="501651" y="1041401"/>
            <a:ext cx="10287000" cy="673100"/>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6</a:t>
            </a:r>
            <a:r>
              <a:rPr lang="zh-CN" altLang="en-US" sz="2240" b="1" dirty="0">
                <a:solidFill>
                  <a:srgbClr val="404040"/>
                </a:solidFill>
                <a:cs typeface="+mn-ea"/>
                <a:sym typeface="+mn-lt"/>
              </a:rPr>
              <a:t>）测试</a:t>
            </a:r>
            <a:r>
              <a:rPr lang="en-US" sz="2240" b="1" dirty="0">
                <a:solidFill>
                  <a:srgbClr val="404040"/>
                </a:solidFill>
                <a:cs typeface="+mn-ea"/>
                <a:sym typeface="+mn-lt"/>
              </a:rPr>
              <a:t>图片结果：</a:t>
            </a:r>
            <a:endParaRPr lang="en-US" sz="2240" b="1" dirty="0">
              <a:cs typeface="+mn-ea"/>
              <a:sym typeface="+mn-lt"/>
            </a:endParaRPr>
          </a:p>
        </p:txBody>
      </p:sp>
      <p:pic>
        <p:nvPicPr>
          <p:cNvPr id="4" name="Image 0" descr="https://assets.mindshow.fun/file/7136328/20231210211455_k9xl.png?x-oss-process=style/img"/>
          <p:cNvPicPr>
            <a:picLocks noChangeAspect="1"/>
          </p:cNvPicPr>
          <p:nvPr/>
        </p:nvPicPr>
        <p:blipFill>
          <a:blip r:embed="rId1"/>
          <a:stretch>
            <a:fillRect/>
          </a:stretch>
        </p:blipFill>
        <p:spPr>
          <a:xfrm>
            <a:off x="3003551" y="1790700"/>
            <a:ext cx="5283200" cy="4114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5" b="1" dirty="0">
                <a:solidFill>
                  <a:srgbClr val="9A0001"/>
                </a:solidFill>
                <a:cs typeface="+mn-ea"/>
                <a:sym typeface="+mn-lt"/>
              </a:rPr>
              <a:t>2. 测试GPT-Academic Summariz</a:t>
            </a:r>
            <a:endParaRPr lang="en-US" sz="3505" dirty="0">
              <a:cs typeface="+mn-ea"/>
              <a:sym typeface="+mn-lt"/>
            </a:endParaRPr>
          </a:p>
        </p:txBody>
      </p:sp>
      <p:sp>
        <p:nvSpPr>
          <p:cNvPr id="3" name="Text 1"/>
          <p:cNvSpPr/>
          <p:nvPr/>
        </p:nvSpPr>
        <p:spPr>
          <a:xfrm>
            <a:off x="502073" y="1041401"/>
            <a:ext cx="11079480" cy="4940300"/>
          </a:xfrm>
          <a:prstGeom prst="rect">
            <a:avLst/>
          </a:prstGeom>
          <a:noFill/>
        </p:spPr>
        <p:txBody>
          <a:bodyPr wrap="square" rtlCol="0" anchor="t"/>
          <a:lstStyle/>
          <a:p>
            <a:pPr>
              <a:lnSpc>
                <a:spcPct val="150000"/>
              </a:lnSpc>
              <a:buSzPct val="100000"/>
            </a:pPr>
            <a:endParaRPr lang="en-US" sz="1865" dirty="0">
              <a:cs typeface="+mn-ea"/>
              <a:sym typeface="+mn-lt"/>
            </a:endParaRPr>
          </a:p>
        </p:txBody>
      </p:sp>
      <p:pic>
        <p:nvPicPr>
          <p:cNvPr id="4" name="Image 0" descr="https://assets.mindshow.fun/file/7136328/20231210211530_r42e.png?x-oss-process=style/img"/>
          <p:cNvPicPr>
            <a:picLocks noChangeAspect="1"/>
          </p:cNvPicPr>
          <p:nvPr/>
        </p:nvPicPr>
        <p:blipFill>
          <a:blip r:embed="rId1"/>
          <a:stretch>
            <a:fillRect/>
          </a:stretch>
        </p:blipFill>
        <p:spPr>
          <a:xfrm>
            <a:off x="1138767" y="2180167"/>
            <a:ext cx="3965787" cy="3965787"/>
          </a:xfrm>
          <a:prstGeom prst="rect">
            <a:avLst/>
          </a:prstGeom>
        </p:spPr>
      </p:pic>
      <p:pic>
        <p:nvPicPr>
          <p:cNvPr id="5" name="Image 1" descr="https://assets.mindshow.fun/file/7136328/20231210211603_qfpo.png?x-oss-process=style/img"/>
          <p:cNvPicPr>
            <a:picLocks noChangeAspect="1"/>
          </p:cNvPicPr>
          <p:nvPr/>
        </p:nvPicPr>
        <p:blipFill>
          <a:blip r:embed="rId2"/>
          <a:stretch>
            <a:fillRect/>
          </a:stretch>
        </p:blipFill>
        <p:spPr>
          <a:xfrm>
            <a:off x="5729393" y="2281767"/>
            <a:ext cx="5852160" cy="3550920"/>
          </a:xfrm>
          <a:prstGeom prst="rect">
            <a:avLst/>
          </a:prstGeom>
        </p:spPr>
      </p:pic>
      <p:sp>
        <p:nvSpPr>
          <p:cNvPr id="7" name="Text 1"/>
          <p:cNvSpPr/>
          <p:nvPr>
            <p:custDataLst>
              <p:tags r:id="rId3"/>
            </p:custDataLst>
          </p:nvPr>
        </p:nvSpPr>
        <p:spPr>
          <a:xfrm>
            <a:off x="502073" y="1041401"/>
            <a:ext cx="10287000" cy="1138767"/>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7</a:t>
            </a:r>
            <a:r>
              <a:rPr lang="zh-CN" altLang="en-US" sz="2240" b="1" dirty="0">
                <a:solidFill>
                  <a:srgbClr val="404040"/>
                </a:solidFill>
                <a:cs typeface="+mn-ea"/>
                <a:sym typeface="+mn-lt"/>
              </a:rPr>
              <a:t>）优化</a:t>
            </a:r>
            <a:r>
              <a:rPr lang="en-US" sz="2240" b="1" dirty="0">
                <a:solidFill>
                  <a:srgbClr val="404040"/>
                </a:solidFill>
                <a:cs typeface="+mn-ea"/>
                <a:sym typeface="+mn-lt"/>
              </a:rPr>
              <a:t>图片</a:t>
            </a:r>
            <a:r>
              <a:rPr lang="zh-CN" altLang="en-US" sz="2240" b="1" dirty="0">
                <a:solidFill>
                  <a:srgbClr val="404040"/>
                </a:solidFill>
                <a:cs typeface="+mn-ea"/>
                <a:sym typeface="+mn-lt"/>
              </a:rPr>
              <a:t>指令</a:t>
            </a:r>
            <a:r>
              <a:rPr lang="en-US" sz="2240" b="1" dirty="0">
                <a:solidFill>
                  <a:srgbClr val="404040"/>
                </a:solidFill>
                <a:cs typeface="+mn-ea"/>
                <a:sym typeface="+mn-lt"/>
              </a:rPr>
              <a:t>：</a:t>
            </a:r>
            <a:r>
              <a:rPr lang="en-US" sz="1865" dirty="0">
                <a:solidFill>
                  <a:srgbClr val="404040"/>
                </a:solidFill>
                <a:cs typeface="+mn-ea"/>
                <a:sym typeface="+mn-lt"/>
              </a:rPr>
              <a:t>发现</a:t>
            </a:r>
            <a:r>
              <a:rPr lang="zh-CN" altLang="en-US" sz="1865" dirty="0">
                <a:solidFill>
                  <a:srgbClr val="404040"/>
                </a:solidFill>
                <a:cs typeface="+mn-ea"/>
                <a:sym typeface="+mn-lt"/>
              </a:rPr>
              <a:t>结果图片</a:t>
            </a:r>
            <a:r>
              <a:rPr lang="en-US" sz="1865" dirty="0">
                <a:solidFill>
                  <a:srgbClr val="404040"/>
                </a:solidFill>
                <a:cs typeface="+mn-ea"/>
                <a:sym typeface="+mn-lt"/>
              </a:rPr>
              <a:t>过于艺术性</a:t>
            </a:r>
            <a:r>
              <a:rPr lang="zh-CN" altLang="en-US" sz="1865" dirty="0">
                <a:solidFill>
                  <a:srgbClr val="404040"/>
                </a:solidFill>
                <a:cs typeface="+mn-ea"/>
                <a:sym typeface="+mn-lt"/>
              </a:rPr>
              <a:t>（下图一）</a:t>
            </a:r>
            <a:r>
              <a:rPr lang="en-US" sz="1865" dirty="0">
                <a:solidFill>
                  <a:srgbClr val="404040"/>
                </a:solidFill>
                <a:cs typeface="+mn-ea"/>
                <a:sym typeface="+mn-lt"/>
              </a:rPr>
              <a:t>，并不适合学术展示，我们需要像Academic Summarizer明确这一点</a:t>
            </a:r>
            <a:endParaRPr lang="en-US" sz="1865" b="1" dirty="0">
              <a:cs typeface="+mn-ea"/>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5" b="1" dirty="0">
                <a:solidFill>
                  <a:srgbClr val="9A0001"/>
                </a:solidFill>
                <a:cs typeface="+mn-ea"/>
                <a:sym typeface="+mn-lt"/>
              </a:rPr>
              <a:t>2. 测试GPT-Academic Summariz</a:t>
            </a:r>
            <a:endParaRPr lang="en-US" sz="3505" dirty="0">
              <a:cs typeface="+mn-ea"/>
              <a:sym typeface="+mn-lt"/>
            </a:endParaRPr>
          </a:p>
        </p:txBody>
      </p:sp>
      <p:sp>
        <p:nvSpPr>
          <p:cNvPr id="3" name="Text 1"/>
          <p:cNvSpPr/>
          <p:nvPr/>
        </p:nvSpPr>
        <p:spPr>
          <a:xfrm>
            <a:off x="501651" y="1041400"/>
            <a:ext cx="10287000" cy="457200"/>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8</a:t>
            </a:r>
            <a:r>
              <a:rPr lang="zh-CN" altLang="en-US" sz="2240" b="1" dirty="0">
                <a:solidFill>
                  <a:srgbClr val="404040"/>
                </a:solidFill>
                <a:cs typeface="+mn-ea"/>
                <a:sym typeface="+mn-lt"/>
              </a:rPr>
              <a:t>）</a:t>
            </a:r>
            <a:r>
              <a:rPr lang="en-US" sz="2240" b="1" dirty="0">
                <a:solidFill>
                  <a:srgbClr val="404040"/>
                </a:solidFill>
                <a:cs typeface="+mn-ea"/>
                <a:sym typeface="+mn-lt"/>
              </a:rPr>
              <a:t>重新测试图片效果 </a:t>
            </a:r>
            <a:r>
              <a:rPr lang="zh-CN" altLang="en-US" sz="2240" b="1" dirty="0">
                <a:solidFill>
                  <a:srgbClr val="404040"/>
                </a:solidFill>
                <a:cs typeface="+mn-ea"/>
                <a:sym typeface="+mn-lt"/>
              </a:rPr>
              <a:t>：</a:t>
            </a:r>
            <a:endParaRPr lang="zh-CN" altLang="en-US" sz="2240" b="1" dirty="0">
              <a:solidFill>
                <a:srgbClr val="404040"/>
              </a:solidFill>
              <a:cs typeface="+mn-ea"/>
              <a:sym typeface="+mn-lt"/>
            </a:endParaRPr>
          </a:p>
        </p:txBody>
      </p:sp>
      <p:pic>
        <p:nvPicPr>
          <p:cNvPr id="4" name="Image 0" descr="https://assets.mindshow.fun/file/7136328/20231210211643_uzg5.png?x-oss-process=style/img"/>
          <p:cNvPicPr>
            <a:picLocks noChangeAspect="1"/>
          </p:cNvPicPr>
          <p:nvPr/>
        </p:nvPicPr>
        <p:blipFill>
          <a:blip r:embed="rId1"/>
          <a:stretch>
            <a:fillRect/>
          </a:stretch>
        </p:blipFill>
        <p:spPr>
          <a:xfrm>
            <a:off x="1006687" y="1898227"/>
            <a:ext cx="4575387" cy="4064847"/>
          </a:xfrm>
          <a:prstGeom prst="rect">
            <a:avLst/>
          </a:prstGeom>
        </p:spPr>
      </p:pic>
      <p:pic>
        <p:nvPicPr>
          <p:cNvPr id="5" name="Image 1" descr="https://assets.mindshow.fun/file/7136328/20231210211705_a33u.png?x-oss-process=style/img"/>
          <p:cNvPicPr>
            <a:picLocks noChangeAspect="1"/>
          </p:cNvPicPr>
          <p:nvPr/>
        </p:nvPicPr>
        <p:blipFill>
          <a:blip r:embed="rId2"/>
          <a:stretch>
            <a:fillRect/>
          </a:stretch>
        </p:blipFill>
        <p:spPr>
          <a:xfrm>
            <a:off x="6243321" y="1794934"/>
            <a:ext cx="4545753" cy="45228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8" y="243841"/>
            <a:ext cx="9056793" cy="535940"/>
          </a:xfrm>
        </p:spPr>
        <p:txBody>
          <a:bodyPr/>
          <a:lstStyle/>
          <a:p>
            <a:r>
              <a:rPr>
                <a:latin typeface="+mn-lt"/>
                <a:ea typeface="+mn-ea"/>
                <a:sym typeface="+mn-lt"/>
              </a:rPr>
              <a:t>自定义</a:t>
            </a:r>
            <a:r>
              <a:rPr lang="en-US" altLang="zh-CN">
                <a:latin typeface="+mn-lt"/>
                <a:ea typeface="+mn-ea"/>
                <a:sym typeface="+mn-lt"/>
              </a:rPr>
              <a:t>ppt</a:t>
            </a:r>
            <a:r>
              <a:rPr>
                <a:latin typeface="+mn-lt"/>
                <a:ea typeface="+mn-ea"/>
                <a:sym typeface="+mn-lt"/>
              </a:rPr>
              <a:t>模板风格</a:t>
            </a:r>
            <a:endParaRPr dirty="0">
              <a:solidFill>
                <a:srgbClr val="9A0002"/>
              </a:solidFill>
              <a:latin typeface="+mn-lt"/>
              <a:ea typeface="+mn-ea"/>
              <a:sym typeface="+mn-lt"/>
            </a:endParaRPr>
          </a:p>
        </p:txBody>
      </p:sp>
      <p:sp>
        <p:nvSpPr>
          <p:cNvPr id="6" name="文本占位符 5"/>
          <p:cNvSpPr>
            <a:spLocks noGrp="1"/>
          </p:cNvSpPr>
          <p:nvPr>
            <p:ph type="body" sz="quarter" idx="10"/>
            <p:custDataLst>
              <p:tags r:id="rId1"/>
            </p:custDataLst>
          </p:nvPr>
        </p:nvSpPr>
        <p:spPr>
          <a:xfrm>
            <a:off x="443653" y="944881"/>
            <a:ext cx="11189547" cy="1519767"/>
          </a:xfrm>
        </p:spPr>
        <p:txBody>
          <a:bodyPr anchor="t" anchorCtr="0">
            <a:normAutofit/>
          </a:bodyPr>
          <a:lstStyle/>
          <a:p>
            <a:pPr>
              <a:lnSpc>
                <a:spcPct val="150000"/>
              </a:lnSpc>
              <a:spcBef>
                <a:spcPts val="0"/>
              </a:spcBef>
            </a:pPr>
            <a:r>
              <a:rPr b="0">
                <a:latin typeface="+mn-lt"/>
                <a:ea typeface="+mn-ea"/>
                <a:sym typeface="+mn-lt"/>
              </a:rPr>
              <a:t>依次人工定义</a:t>
            </a:r>
            <a:r>
              <a:rPr lang="en-US" altLang="zh-CN" b="0">
                <a:latin typeface="+mn-lt"/>
                <a:ea typeface="+mn-ea"/>
                <a:sym typeface="+mn-lt"/>
              </a:rPr>
              <a:t>cover</a:t>
            </a:r>
            <a:r>
              <a:rPr b="0">
                <a:latin typeface="+mn-lt"/>
                <a:ea typeface="+mn-ea"/>
                <a:sym typeface="+mn-lt"/>
              </a:rPr>
              <a:t>、</a:t>
            </a:r>
            <a:r>
              <a:rPr lang="en-US" altLang="zh-CN" b="0">
                <a:latin typeface="+mn-lt"/>
                <a:ea typeface="+mn-ea"/>
                <a:sym typeface="+mn-lt"/>
              </a:rPr>
              <a:t>catlog</a:t>
            </a:r>
            <a:r>
              <a:rPr b="0">
                <a:latin typeface="+mn-lt"/>
                <a:ea typeface="+mn-ea"/>
                <a:sym typeface="+mn-lt"/>
              </a:rPr>
              <a:t>、</a:t>
            </a:r>
            <a:r>
              <a:rPr lang="en-US" altLang="zh-CN" b="0">
                <a:latin typeface="+mn-lt"/>
                <a:ea typeface="+mn-ea"/>
                <a:sym typeface="+mn-lt"/>
              </a:rPr>
              <a:t>session</a:t>
            </a:r>
            <a:r>
              <a:rPr b="0">
                <a:latin typeface="+mn-lt"/>
                <a:ea typeface="+mn-ea"/>
                <a:sym typeface="+mn-lt"/>
              </a:rPr>
              <a:t>、</a:t>
            </a:r>
            <a:r>
              <a:rPr lang="en-US" altLang="zh-CN" b="0">
                <a:latin typeface="+mn-lt"/>
                <a:ea typeface="+mn-ea"/>
                <a:sym typeface="+mn-lt"/>
              </a:rPr>
              <a:t>content</a:t>
            </a:r>
            <a:r>
              <a:rPr b="0">
                <a:latin typeface="+mn-lt"/>
                <a:ea typeface="+mn-ea"/>
                <a:sym typeface="+mn-lt"/>
              </a:rPr>
              <a:t>和</a:t>
            </a:r>
            <a:r>
              <a:rPr lang="en-US" altLang="zh-CN" b="0">
                <a:latin typeface="+mn-lt"/>
                <a:ea typeface="+mn-ea"/>
                <a:sym typeface="+mn-lt"/>
              </a:rPr>
              <a:t>end</a:t>
            </a:r>
            <a:r>
              <a:rPr>
                <a:latin typeface="+mn-lt"/>
                <a:ea typeface="+mn-ea"/>
                <a:sym typeface="+mn-lt"/>
              </a:rPr>
              <a:t>五大主要页面模板</a:t>
            </a:r>
            <a:endParaRPr b="0">
              <a:latin typeface="+mn-lt"/>
              <a:ea typeface="+mn-ea"/>
              <a:sym typeface="+mn-lt"/>
            </a:endParaRPr>
          </a:p>
          <a:p>
            <a:pPr>
              <a:lnSpc>
                <a:spcPct val="150000"/>
              </a:lnSpc>
              <a:spcBef>
                <a:spcPts val="0"/>
              </a:spcBef>
            </a:pPr>
            <a:r>
              <a:rPr>
                <a:latin typeface="+mn-lt"/>
                <a:ea typeface="+mn-ea"/>
                <a:sym typeface="+mn-lt"/>
              </a:rPr>
              <a:t>调整选项卡</a:t>
            </a:r>
            <a:r>
              <a:rPr b="0">
                <a:latin typeface="+mn-lt"/>
                <a:ea typeface="+mn-ea"/>
                <a:sym typeface="+mn-lt"/>
              </a:rPr>
              <a:t>，设置整体</a:t>
            </a:r>
            <a:r>
              <a:rPr lang="en-US" altLang="zh-CN" b="0">
                <a:latin typeface="+mn-lt"/>
                <a:ea typeface="+mn-ea"/>
                <a:sym typeface="+mn-lt"/>
              </a:rPr>
              <a:t>ppt</a:t>
            </a:r>
            <a:r>
              <a:rPr b="0">
                <a:latin typeface="+mn-lt"/>
                <a:ea typeface="+mn-ea"/>
                <a:sym typeface="+mn-lt"/>
              </a:rPr>
              <a:t>的画面比例、主题色、字体、字体颜色等</a:t>
            </a:r>
            <a:endParaRPr b="0">
              <a:latin typeface="+mn-lt"/>
              <a:ea typeface="+mn-ea"/>
              <a:sym typeface="+mn-lt"/>
            </a:endParaRPr>
          </a:p>
          <a:p>
            <a:pPr>
              <a:lnSpc>
                <a:spcPct val="150000"/>
              </a:lnSpc>
              <a:spcBef>
                <a:spcPts val="0"/>
              </a:spcBef>
            </a:pPr>
            <a:r>
              <a:rPr b="0">
                <a:latin typeface="+mn-lt"/>
                <a:ea typeface="+mn-ea"/>
                <a:sym typeface="+mn-lt"/>
              </a:rPr>
              <a:t>能够给你的模板</a:t>
            </a:r>
            <a:r>
              <a:rPr>
                <a:latin typeface="+mn-lt"/>
                <a:ea typeface="+mn-ea"/>
                <a:sym typeface="+mn-lt"/>
              </a:rPr>
              <a:t>自定义名称</a:t>
            </a:r>
            <a:r>
              <a:rPr b="0">
                <a:latin typeface="+mn-lt"/>
                <a:ea typeface="+mn-ea"/>
                <a:sym typeface="+mn-lt"/>
              </a:rPr>
              <a:t>、</a:t>
            </a:r>
            <a:r>
              <a:rPr>
                <a:latin typeface="+mn-lt"/>
                <a:ea typeface="+mn-ea"/>
                <a:sym typeface="+mn-lt"/>
              </a:rPr>
              <a:t>导出分享</a:t>
            </a:r>
            <a:r>
              <a:rPr b="0">
                <a:latin typeface="+mn-lt"/>
                <a:ea typeface="+mn-ea"/>
                <a:sym typeface="+mn-lt"/>
              </a:rPr>
              <a:t>等</a:t>
            </a:r>
            <a:endParaRPr b="0">
              <a:latin typeface="+mn-lt"/>
              <a:ea typeface="+mn-ea"/>
              <a:sym typeface="+mn-lt"/>
            </a:endParaRPr>
          </a:p>
        </p:txBody>
      </p:sp>
      <p:pic>
        <p:nvPicPr>
          <p:cNvPr id="46" name="图片 45"/>
          <p:cNvPicPr>
            <a:picLocks noChangeAspect="1"/>
          </p:cNvPicPr>
          <p:nvPr>
            <p:custDataLst>
              <p:tags r:id="rId2"/>
            </p:custDataLst>
          </p:nvPr>
        </p:nvPicPr>
        <p:blipFill>
          <a:blip r:embed="rId3"/>
          <a:stretch>
            <a:fillRect/>
          </a:stretch>
        </p:blipFill>
        <p:spPr>
          <a:xfrm>
            <a:off x="149861" y="2629747"/>
            <a:ext cx="7205980" cy="3277447"/>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639474" y="3225801"/>
            <a:ext cx="4318847" cy="1963420"/>
          </a:xfrm>
          <a:prstGeom prst="rect">
            <a:avLst/>
          </a:prstGeom>
        </p:spPr>
      </p:pic>
      <p:sp>
        <p:nvSpPr>
          <p:cNvPr id="5" name="椭圆 4"/>
          <p:cNvSpPr/>
          <p:nvPr/>
        </p:nvSpPr>
        <p:spPr>
          <a:xfrm>
            <a:off x="149861" y="2993814"/>
            <a:ext cx="690033" cy="1941407"/>
          </a:xfrm>
          <a:prstGeom prst="ellipse">
            <a:avLst/>
          </a:prstGeom>
          <a:noFill/>
          <a:ln w="28575">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
        <p:nvSpPr>
          <p:cNvPr id="8" name="圆角矩形 7"/>
          <p:cNvSpPr/>
          <p:nvPr>
            <p:custDataLst>
              <p:tags r:id="rId6"/>
            </p:custDataLst>
          </p:nvPr>
        </p:nvSpPr>
        <p:spPr>
          <a:xfrm>
            <a:off x="5571067" y="4649047"/>
            <a:ext cx="1784773" cy="1258147"/>
          </a:xfrm>
          <a:prstGeom prst="roundRect">
            <a:avLst/>
          </a:prstGeom>
          <a:noFill/>
          <a:ln w="28575">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
        <p:nvSpPr>
          <p:cNvPr id="9" name="右箭头 8"/>
          <p:cNvSpPr/>
          <p:nvPr>
            <p:custDataLst>
              <p:tags r:id="rId7"/>
            </p:custDataLst>
          </p:nvPr>
        </p:nvSpPr>
        <p:spPr>
          <a:xfrm rot="8220000">
            <a:off x="894927" y="3439161"/>
            <a:ext cx="612140" cy="222673"/>
          </a:xfrm>
          <a:prstGeom prst="rightArrow">
            <a:avLst>
              <a:gd name="adj1" fmla="val 50000"/>
              <a:gd name="adj2" fmla="val 105616"/>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
        <p:nvSpPr>
          <p:cNvPr id="11" name="右箭头 10"/>
          <p:cNvSpPr/>
          <p:nvPr>
            <p:custDataLst>
              <p:tags r:id="rId8"/>
            </p:custDataLst>
          </p:nvPr>
        </p:nvSpPr>
        <p:spPr>
          <a:xfrm rot="3720000">
            <a:off x="5119794" y="4252808"/>
            <a:ext cx="612140" cy="222673"/>
          </a:xfrm>
          <a:prstGeom prst="rightArrow">
            <a:avLst>
              <a:gd name="adj1" fmla="val 50000"/>
              <a:gd name="adj2" fmla="val 105616"/>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sp>
        <p:nvSpPr>
          <p:cNvPr id="3" name="Text 1"/>
          <p:cNvSpPr/>
          <p:nvPr/>
        </p:nvSpPr>
        <p:spPr>
          <a:xfrm>
            <a:off x="501651" y="1041401"/>
            <a:ext cx="10287000" cy="1987551"/>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9</a:t>
            </a:r>
            <a:r>
              <a:rPr lang="zh-CN" altLang="en-US" sz="2240" b="1" dirty="0">
                <a:solidFill>
                  <a:srgbClr val="404040"/>
                </a:solidFill>
                <a:cs typeface="+mn-ea"/>
                <a:sym typeface="+mn-lt"/>
              </a:rPr>
              <a:t>）</a:t>
            </a:r>
            <a:r>
              <a:rPr lang="en-US" sz="2240" b="1" dirty="0">
                <a:solidFill>
                  <a:srgbClr val="404040"/>
                </a:solidFill>
                <a:cs typeface="+mn-ea"/>
                <a:sym typeface="+mn-lt"/>
              </a:rPr>
              <a:t>希望输出包含中英文两种表达方式的图片：</a:t>
            </a:r>
            <a:endParaRPr lang="en-US" sz="2240" b="1" dirty="0">
              <a:cs typeface="+mn-ea"/>
              <a:sym typeface="+mn-lt"/>
            </a:endParaRPr>
          </a:p>
        </p:txBody>
      </p:sp>
      <p:pic>
        <p:nvPicPr>
          <p:cNvPr id="4" name="Image 0" descr="https://assets.mindshow.fun/file/7136328/20231210211830_g5at.png?x-oss-process=style/img"/>
          <p:cNvPicPr>
            <a:picLocks noChangeAspect="1"/>
          </p:cNvPicPr>
          <p:nvPr/>
        </p:nvPicPr>
        <p:blipFill>
          <a:blip r:embed="rId1"/>
          <a:stretch>
            <a:fillRect/>
          </a:stretch>
        </p:blipFill>
        <p:spPr>
          <a:xfrm>
            <a:off x="2569634" y="1901614"/>
            <a:ext cx="6819053" cy="40047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2. 测试GPT-Academic Summariz</a:t>
            </a:r>
            <a:endParaRPr lang="en-US" sz="3500" dirty="0">
              <a:cs typeface="+mn-ea"/>
              <a:sym typeface="+mn-lt"/>
            </a:endParaRPr>
          </a:p>
        </p:txBody>
      </p:sp>
      <p:pic>
        <p:nvPicPr>
          <p:cNvPr id="6" name="Image 2" descr="https://assets.mindshow.fun/file/7136328/20231210211926_6jv6.png?x-oss-process=style/img"/>
          <p:cNvPicPr>
            <a:picLocks noChangeAspect="1"/>
          </p:cNvPicPr>
          <p:nvPr/>
        </p:nvPicPr>
        <p:blipFill>
          <a:blip r:embed="rId1"/>
          <a:srcRect l="3189" t="15079" r="15101" b="15473"/>
          <a:stretch>
            <a:fillRect/>
          </a:stretch>
        </p:blipFill>
        <p:spPr>
          <a:xfrm>
            <a:off x="1390227" y="2286000"/>
            <a:ext cx="4385733" cy="4014893"/>
          </a:xfrm>
          <a:prstGeom prst="rect">
            <a:avLst/>
          </a:prstGeom>
        </p:spPr>
      </p:pic>
      <p:pic>
        <p:nvPicPr>
          <p:cNvPr id="7" name="Image 3" descr="https://assets.mindshow.fun/file/7136328/20231210212018_xt9n.png?x-oss-process=style/img"/>
          <p:cNvPicPr>
            <a:picLocks noChangeAspect="1"/>
          </p:cNvPicPr>
          <p:nvPr/>
        </p:nvPicPr>
        <p:blipFill>
          <a:blip r:embed="rId2"/>
          <a:srcRect l="263" r="588"/>
          <a:stretch>
            <a:fillRect/>
          </a:stretch>
        </p:blipFill>
        <p:spPr>
          <a:xfrm>
            <a:off x="6683587" y="2285154"/>
            <a:ext cx="3994573" cy="4015740"/>
          </a:xfrm>
          <a:prstGeom prst="rect">
            <a:avLst/>
          </a:prstGeom>
        </p:spPr>
      </p:pic>
      <p:sp>
        <p:nvSpPr>
          <p:cNvPr id="9" name="Text 1"/>
          <p:cNvSpPr/>
          <p:nvPr>
            <p:custDataLst>
              <p:tags r:id="rId3"/>
            </p:custDataLst>
          </p:nvPr>
        </p:nvSpPr>
        <p:spPr>
          <a:xfrm>
            <a:off x="502073" y="1041401"/>
            <a:ext cx="10287000" cy="1138767"/>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10</a:t>
            </a:r>
            <a:r>
              <a:rPr lang="zh-CN" altLang="en-US" sz="2240" b="1" dirty="0">
                <a:solidFill>
                  <a:srgbClr val="404040"/>
                </a:solidFill>
                <a:cs typeface="+mn-ea"/>
                <a:sym typeface="+mn-lt"/>
              </a:rPr>
              <a:t>）优化中文</a:t>
            </a:r>
            <a:r>
              <a:rPr lang="en-US" sz="2240" b="1" dirty="0">
                <a:solidFill>
                  <a:srgbClr val="404040"/>
                </a:solidFill>
                <a:cs typeface="+mn-ea"/>
                <a:sym typeface="+mn-lt"/>
              </a:rPr>
              <a:t>图片</a:t>
            </a:r>
            <a:r>
              <a:rPr lang="zh-CN" altLang="en-US" sz="2240" b="1" dirty="0">
                <a:solidFill>
                  <a:srgbClr val="404040"/>
                </a:solidFill>
                <a:cs typeface="+mn-ea"/>
                <a:sym typeface="+mn-lt"/>
              </a:rPr>
              <a:t>指令</a:t>
            </a:r>
            <a:r>
              <a:rPr lang="en-US" sz="2240" b="1" dirty="0">
                <a:solidFill>
                  <a:srgbClr val="404040"/>
                </a:solidFill>
                <a:cs typeface="+mn-ea"/>
                <a:sym typeface="+mn-lt"/>
              </a:rPr>
              <a:t>：</a:t>
            </a:r>
            <a:r>
              <a:rPr lang="en-US" sz="1865" dirty="0" err="1">
                <a:solidFill>
                  <a:srgbClr val="595959"/>
                </a:solidFill>
                <a:cs typeface="+mn-ea"/>
                <a:sym typeface="+mn-lt"/>
              </a:rPr>
              <a:t>发现GPT生成中文图片的能力有限，生成的结构图还是不符合预期，选择给它</a:t>
            </a:r>
            <a:r>
              <a:rPr lang="zh-CN" altLang="en-US" sz="1865" dirty="0">
                <a:solidFill>
                  <a:srgbClr val="595959"/>
                </a:solidFill>
                <a:cs typeface="+mn-ea"/>
                <a:sym typeface="+mn-lt"/>
              </a:rPr>
              <a:t>左</a:t>
            </a:r>
            <a:r>
              <a:rPr lang="en-US" sz="1865" dirty="0">
                <a:solidFill>
                  <a:srgbClr val="595959"/>
                </a:solidFill>
                <a:cs typeface="+mn-ea"/>
                <a:sym typeface="+mn-lt"/>
              </a:rPr>
              <a:t>图</a:t>
            </a:r>
            <a:r>
              <a:rPr lang="zh-CN" altLang="en-US" sz="1865" dirty="0">
                <a:solidFill>
                  <a:srgbClr val="595959"/>
                </a:solidFill>
                <a:cs typeface="+mn-ea"/>
                <a:sym typeface="+mn-lt"/>
              </a:rPr>
              <a:t>进行</a:t>
            </a:r>
            <a:r>
              <a:rPr lang="en-US" sz="1865" dirty="0" err="1">
                <a:solidFill>
                  <a:srgbClr val="595959"/>
                </a:solidFill>
                <a:cs typeface="+mn-ea"/>
                <a:sym typeface="+mn-lt"/>
              </a:rPr>
              <a:t>学习</a:t>
            </a:r>
            <a:r>
              <a:rPr lang="zh-CN" altLang="en-US" sz="1865" dirty="0">
                <a:solidFill>
                  <a:srgbClr val="595959"/>
                </a:solidFill>
                <a:cs typeface="+mn-ea"/>
                <a:sym typeface="+mn-lt"/>
              </a:rPr>
              <a:t>，结果如右图</a:t>
            </a:r>
            <a:r>
              <a:rPr lang="en-US" sz="1865" dirty="0">
                <a:solidFill>
                  <a:srgbClr val="595959"/>
                </a:solidFill>
                <a:cs typeface="+mn-ea"/>
                <a:sym typeface="+mn-lt"/>
              </a:rPr>
              <a:t>：</a:t>
            </a:r>
            <a:endParaRPr lang="en-US" sz="1865" dirty="0">
              <a:cs typeface="+mn-ea"/>
              <a:sym typeface="+mn-lt"/>
            </a:endParaRPr>
          </a:p>
          <a:p>
            <a:pPr>
              <a:lnSpc>
                <a:spcPct val="150000"/>
              </a:lnSpc>
              <a:buSzPct val="100000"/>
            </a:pPr>
            <a:endParaRPr lang="en-US" sz="1865" b="1" dirty="0">
              <a:cs typeface="+mn-ea"/>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5" b="1" dirty="0">
                <a:solidFill>
                  <a:srgbClr val="9A0001"/>
                </a:solidFill>
                <a:cs typeface="+mn-ea"/>
                <a:sym typeface="+mn-lt"/>
              </a:rPr>
              <a:t>2. 测试GPT-Academic Summariz</a:t>
            </a:r>
            <a:endParaRPr lang="en-US" sz="3505" dirty="0">
              <a:cs typeface="+mn-ea"/>
              <a:sym typeface="+mn-lt"/>
            </a:endParaRPr>
          </a:p>
        </p:txBody>
      </p:sp>
      <p:pic>
        <p:nvPicPr>
          <p:cNvPr id="4" name="Image 0" descr="https://assets.mindshow.fun/file/7136328/20231210212108_8fya.png?x-oss-process=style/img"/>
          <p:cNvPicPr>
            <a:picLocks noChangeAspect="1"/>
          </p:cNvPicPr>
          <p:nvPr/>
        </p:nvPicPr>
        <p:blipFill>
          <a:blip r:embed="rId1"/>
          <a:stretch>
            <a:fillRect/>
          </a:stretch>
        </p:blipFill>
        <p:spPr>
          <a:xfrm>
            <a:off x="502074" y="2588260"/>
            <a:ext cx="4366260" cy="1730587"/>
          </a:xfrm>
          <a:prstGeom prst="rect">
            <a:avLst/>
          </a:prstGeom>
        </p:spPr>
      </p:pic>
      <p:sp>
        <p:nvSpPr>
          <p:cNvPr id="6" name="Text 1"/>
          <p:cNvSpPr/>
          <p:nvPr>
            <p:custDataLst>
              <p:tags r:id="rId2"/>
            </p:custDataLst>
          </p:nvPr>
        </p:nvSpPr>
        <p:spPr>
          <a:xfrm>
            <a:off x="502074" y="1041401"/>
            <a:ext cx="11203093" cy="1138767"/>
          </a:xfrm>
          <a:prstGeom prst="rect">
            <a:avLst/>
          </a:prstGeom>
          <a:noFill/>
        </p:spPr>
        <p:txBody>
          <a:bodyPr wrap="square" rtlCol="0" anchor="t"/>
          <a:lstStyle/>
          <a:p>
            <a:pPr>
              <a:lnSpc>
                <a:spcPct val="150000"/>
              </a:lnSpc>
              <a:buSzPct val="100000"/>
            </a:pPr>
            <a:r>
              <a:rPr lang="zh-CN" altLang="en-US" sz="2240" b="1" dirty="0">
                <a:solidFill>
                  <a:srgbClr val="404040"/>
                </a:solidFill>
                <a:cs typeface="+mn-ea"/>
                <a:sym typeface="+mn-lt"/>
              </a:rPr>
              <a:t>（</a:t>
            </a:r>
            <a:r>
              <a:rPr lang="en-US" altLang="zh-CN" sz="2240" b="1" dirty="0">
                <a:solidFill>
                  <a:srgbClr val="404040"/>
                </a:solidFill>
                <a:cs typeface="+mn-ea"/>
                <a:sym typeface="+mn-lt"/>
              </a:rPr>
              <a:t>11</a:t>
            </a:r>
            <a:r>
              <a:rPr lang="zh-CN" altLang="en-US" sz="2240" b="1" dirty="0">
                <a:solidFill>
                  <a:srgbClr val="404040"/>
                </a:solidFill>
                <a:cs typeface="+mn-ea"/>
                <a:sym typeface="+mn-lt"/>
              </a:rPr>
              <a:t>）借助其他工具优化图片结果</a:t>
            </a:r>
            <a:r>
              <a:rPr lang="en-US" sz="2240" b="1" dirty="0">
                <a:solidFill>
                  <a:srgbClr val="404040"/>
                </a:solidFill>
                <a:cs typeface="+mn-ea"/>
                <a:sym typeface="+mn-lt"/>
              </a:rPr>
              <a:t>：</a:t>
            </a:r>
            <a:r>
              <a:rPr lang="en-US" sz="1865" dirty="0">
                <a:solidFill>
                  <a:srgbClr val="595959"/>
                </a:solidFill>
                <a:cs typeface="+mn-ea"/>
                <a:sym typeface="+mn-lt"/>
              </a:rPr>
              <a:t>发现GPT</a:t>
            </a:r>
            <a:r>
              <a:rPr lang="en-US" sz="1865" dirty="0">
                <a:solidFill>
                  <a:srgbClr val="404040"/>
                </a:solidFill>
                <a:cs typeface="+mn-ea"/>
                <a:sym typeface="+mn-lt"/>
              </a:rPr>
              <a:t>直接生成结构图的能力</a:t>
            </a:r>
            <a:r>
              <a:rPr lang="zh-CN" altLang="en-US" sz="1865" dirty="0">
                <a:solidFill>
                  <a:srgbClr val="404040"/>
                </a:solidFill>
                <a:cs typeface="+mn-ea"/>
                <a:sym typeface="+mn-lt"/>
              </a:rPr>
              <a:t>还是</a:t>
            </a:r>
            <a:r>
              <a:rPr lang="en-US" sz="1865" dirty="0">
                <a:solidFill>
                  <a:srgbClr val="404040"/>
                </a:solidFill>
                <a:cs typeface="+mn-ea"/>
                <a:sym typeface="+mn-lt"/>
              </a:rPr>
              <a:t>有限，</a:t>
            </a:r>
            <a:r>
              <a:rPr lang="zh-CN" altLang="en-US" sz="1865" dirty="0">
                <a:solidFill>
                  <a:srgbClr val="404040"/>
                </a:solidFill>
                <a:cs typeface="+mn-ea"/>
                <a:sym typeface="+mn-lt"/>
              </a:rPr>
              <a:t>尝试</a:t>
            </a:r>
            <a:r>
              <a:rPr lang="en-US" sz="1865" dirty="0">
                <a:solidFill>
                  <a:srgbClr val="404040"/>
                </a:solidFill>
                <a:cs typeface="+mn-ea"/>
                <a:sym typeface="+mn-lt"/>
              </a:rPr>
              <a:t>使用“GPT生成内容+Xmind”实现</a:t>
            </a:r>
            <a:r>
              <a:rPr lang="zh-CN" altLang="en-US" sz="1865" dirty="0">
                <a:solidFill>
                  <a:srgbClr val="404040"/>
                </a:solidFill>
                <a:cs typeface="+mn-ea"/>
                <a:sym typeface="+mn-lt"/>
              </a:rPr>
              <a:t>更好的图片</a:t>
            </a:r>
            <a:r>
              <a:rPr lang="en-US" sz="1865" dirty="0">
                <a:solidFill>
                  <a:srgbClr val="404040"/>
                </a:solidFill>
                <a:cs typeface="+mn-ea"/>
                <a:sym typeface="+mn-lt"/>
              </a:rPr>
              <a:t>结果</a:t>
            </a:r>
            <a:r>
              <a:rPr lang="en-US" sz="1865" b="1" dirty="0">
                <a:solidFill>
                  <a:srgbClr val="404040"/>
                </a:solidFill>
                <a:cs typeface="+mn-ea"/>
                <a:sym typeface="+mn-lt"/>
              </a:rPr>
              <a:t> </a:t>
            </a:r>
            <a:r>
              <a:rPr lang="zh-CN" altLang="en-US" sz="1865" b="1" dirty="0">
                <a:solidFill>
                  <a:srgbClr val="404040"/>
                </a:solidFill>
                <a:cs typeface="+mn-ea"/>
                <a:sym typeface="+mn-lt"/>
              </a:rPr>
              <a:t>。</a:t>
            </a:r>
            <a:r>
              <a:rPr lang="en-US" sz="1865" dirty="0">
                <a:solidFill>
                  <a:srgbClr val="404040"/>
                </a:solidFill>
                <a:cs typeface="+mn-ea"/>
                <a:sym typeface="+mn-lt"/>
              </a:rPr>
              <a:t>以利率期限结构的学术论文为例，导入XMIND结果如下</a:t>
            </a:r>
            <a:r>
              <a:rPr lang="zh-CN" altLang="en-US" sz="1865" dirty="0">
                <a:solidFill>
                  <a:srgbClr val="404040"/>
                </a:solidFill>
                <a:cs typeface="+mn-ea"/>
                <a:sym typeface="+mn-lt"/>
              </a:rPr>
              <a:t>右图</a:t>
            </a:r>
            <a:r>
              <a:rPr lang="en-US" sz="1865" dirty="0">
                <a:solidFill>
                  <a:srgbClr val="404040"/>
                </a:solidFill>
                <a:cs typeface="+mn-ea"/>
                <a:sym typeface="+mn-lt"/>
              </a:rPr>
              <a:t>：</a:t>
            </a:r>
            <a:endParaRPr lang="en-US" sz="1865" dirty="0">
              <a:cs typeface="+mn-ea"/>
              <a:sym typeface="+mn-lt"/>
            </a:endParaRPr>
          </a:p>
          <a:p>
            <a:pPr>
              <a:lnSpc>
                <a:spcPct val="150000"/>
              </a:lnSpc>
              <a:buSzPct val="100000"/>
            </a:pPr>
            <a:endParaRPr lang="en-US" sz="1865" dirty="0">
              <a:cs typeface="+mn-ea"/>
              <a:sym typeface="+mn-lt"/>
            </a:endParaRPr>
          </a:p>
          <a:p>
            <a:pPr>
              <a:lnSpc>
                <a:spcPct val="150000"/>
              </a:lnSpc>
              <a:buSzPct val="100000"/>
            </a:pPr>
            <a:endParaRPr lang="en-US" sz="1865" b="1" dirty="0">
              <a:cs typeface="+mn-ea"/>
              <a:sym typeface="+mn-lt"/>
            </a:endParaRPr>
          </a:p>
        </p:txBody>
      </p:sp>
      <p:pic>
        <p:nvPicPr>
          <p:cNvPr id="7" name="Image 0" descr="https://assets.mindshow.fun/file/7136328/20231210212131_vyle.png?x-oss-process=style/img"/>
          <p:cNvPicPr>
            <a:picLocks noChangeAspect="1"/>
          </p:cNvPicPr>
          <p:nvPr>
            <p:custDataLst>
              <p:tags r:id="rId3"/>
            </p:custDataLst>
          </p:nvPr>
        </p:nvPicPr>
        <p:blipFill>
          <a:blip r:embed="rId4"/>
          <a:srcRect t="26733" r="1302" b="34030"/>
          <a:stretch>
            <a:fillRect/>
          </a:stretch>
        </p:blipFill>
        <p:spPr>
          <a:xfrm>
            <a:off x="369994" y="4726941"/>
            <a:ext cx="4925060" cy="1011767"/>
          </a:xfrm>
          <a:prstGeom prst="rect">
            <a:avLst/>
          </a:prstGeom>
        </p:spPr>
      </p:pic>
      <p:pic>
        <p:nvPicPr>
          <p:cNvPr id="8" name="Image 1" descr="https://assets.mindshow.fun/file/7136328/20231210212142_3i2c.png?x-oss-process=style/img"/>
          <p:cNvPicPr>
            <a:picLocks noChangeAspect="1"/>
          </p:cNvPicPr>
          <p:nvPr>
            <p:custDataLst>
              <p:tags r:id="rId5"/>
            </p:custDataLst>
          </p:nvPr>
        </p:nvPicPr>
        <p:blipFill>
          <a:blip r:embed="rId6"/>
          <a:srcRect r="972"/>
          <a:stretch>
            <a:fillRect/>
          </a:stretch>
        </p:blipFill>
        <p:spPr>
          <a:xfrm>
            <a:off x="5715000" y="3099648"/>
            <a:ext cx="5953760" cy="226483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04</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精读结果：远期</a:t>
            </a:r>
            <a:endParaRPr lang="zh-CN" altLang="en-US" sz="5600" b="1" dirty="0">
              <a:solidFill>
                <a:srgbClr val="9A0001"/>
              </a:solidFill>
              <a:cs typeface="+mn-ea"/>
              <a:sym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内容概览</a:t>
            </a:r>
            <a:endParaRPr lang="zh-CN" altLang="en-US" sz="3500" b="1" dirty="0">
              <a:solidFill>
                <a:srgbClr val="9A0001"/>
              </a:solidFill>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en-US" sz="2135" b="1" dirty="0">
                <a:solidFill>
                  <a:srgbClr val="404040"/>
                </a:solidFill>
                <a:cs typeface="+mn-ea"/>
                <a:sym typeface="+mn-lt"/>
              </a:rPr>
              <a:t>异同点</a:t>
            </a:r>
            <a:endParaRPr lang="en-US" sz="2135" b="1" dirty="0">
              <a:cs typeface="+mn-ea"/>
              <a:sym typeface="+mn-lt"/>
            </a:endParaRPr>
          </a:p>
          <a:p>
            <a:pPr marL="457200" indent="-457200">
              <a:lnSpc>
                <a:spcPct val="150000"/>
              </a:lnSpc>
              <a:buSzPct val="100000"/>
              <a:buChar char="•"/>
            </a:pPr>
            <a:r>
              <a:rPr lang="en-US" sz="2135" b="1" dirty="0">
                <a:solidFill>
                  <a:srgbClr val="404040"/>
                </a:solidFill>
                <a:cs typeface="+mn-ea"/>
                <a:sym typeface="+mn-lt"/>
              </a:rPr>
              <a:t>关联性</a:t>
            </a:r>
            <a:endParaRPr lang="en-US" sz="2135" b="1" dirty="0">
              <a:cs typeface="+mn-ea"/>
              <a:sym typeface="+mn-lt"/>
            </a:endParaRPr>
          </a:p>
          <a:p>
            <a:pPr marL="457200" indent="-457200">
              <a:lnSpc>
                <a:spcPct val="150000"/>
              </a:lnSpc>
              <a:buSzPct val="100000"/>
              <a:buChar char="•"/>
            </a:pPr>
            <a:r>
              <a:rPr lang="en-US" sz="2135" b="1" dirty="0">
                <a:solidFill>
                  <a:srgbClr val="404040"/>
                </a:solidFill>
                <a:cs typeface="+mn-ea"/>
                <a:sym typeface="+mn-lt"/>
              </a:rPr>
              <a:t>总结</a:t>
            </a:r>
            <a:endParaRPr lang="en-US" sz="2135" b="1" dirty="0">
              <a:cs typeface="+mn-ea"/>
              <a:sym typeface="+mn-lt"/>
            </a:endParaRPr>
          </a:p>
          <a:p>
            <a:pPr marL="457200" indent="-457200">
              <a:lnSpc>
                <a:spcPct val="150000"/>
              </a:lnSpc>
              <a:buSzPct val="100000"/>
              <a:buChar char="•"/>
            </a:pPr>
            <a:r>
              <a:rPr lang="en-US" sz="2135" b="1" dirty="0">
                <a:solidFill>
                  <a:srgbClr val="404040"/>
                </a:solidFill>
                <a:cs typeface="+mn-ea"/>
                <a:sym typeface="+mn-lt"/>
              </a:rPr>
              <a:t>三篇论文的共性分析</a:t>
            </a:r>
            <a:endParaRPr lang="en-US" sz="2135" b="1" dirty="0">
              <a:cs typeface="+mn-ea"/>
              <a:sym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基本设置</a:t>
            </a:r>
            <a:endParaRPr lang="en-US" sz="3500" b="1" dirty="0">
              <a:solidFill>
                <a:srgbClr val="9A0001"/>
              </a:solidFill>
              <a:cs typeface="+mn-ea"/>
              <a:sym typeface="+mn-lt"/>
            </a:endParaRPr>
          </a:p>
        </p:txBody>
      </p:sp>
      <p:pic>
        <p:nvPicPr>
          <p:cNvPr id="4" name="Image 0" descr="https://assets.mindshow.fun/file/7136328/20231210212251_m5vs.png?x-oss-process=style/img"/>
          <p:cNvPicPr>
            <a:picLocks noChangeAspect="1"/>
          </p:cNvPicPr>
          <p:nvPr/>
        </p:nvPicPr>
        <p:blipFill>
          <a:blip r:embed="rId1"/>
          <a:stretch>
            <a:fillRect/>
          </a:stretch>
        </p:blipFill>
        <p:spPr>
          <a:xfrm>
            <a:off x="2209800" y="1573954"/>
            <a:ext cx="6077373" cy="433239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异同点</a:t>
            </a:r>
            <a:endParaRPr lang="en-US" sz="3500" dirty="0">
              <a:cs typeface="+mn-ea"/>
              <a:sym typeface="+mn-lt"/>
            </a:endParaRPr>
          </a:p>
        </p:txBody>
      </p:sp>
      <p:sp>
        <p:nvSpPr>
          <p:cNvPr id="3" name="Text 1"/>
          <p:cNvSpPr/>
          <p:nvPr/>
        </p:nvSpPr>
        <p:spPr>
          <a:xfrm>
            <a:off x="502074" y="1041401"/>
            <a:ext cx="11076940" cy="4940300"/>
          </a:xfrm>
          <a:prstGeom prst="rect">
            <a:avLst/>
          </a:prstGeom>
          <a:noFill/>
        </p:spPr>
        <p:txBody>
          <a:bodyPr wrap="square" rtlCol="0" anchor="t"/>
          <a:lstStyle/>
          <a:p>
            <a:pPr>
              <a:lnSpc>
                <a:spcPct val="125000"/>
              </a:lnSpc>
              <a:buSzPct val="100000"/>
            </a:pPr>
            <a:r>
              <a:rPr lang="en-US" sz="1865" dirty="0">
                <a:solidFill>
                  <a:srgbClr val="404040"/>
                </a:solidFill>
                <a:cs typeface="+mn-ea"/>
                <a:sym typeface="+mn-lt"/>
              </a:rPr>
              <a:t>1. </a:t>
            </a:r>
            <a:r>
              <a:rPr lang="en-US" sz="1865" b="1" dirty="0">
                <a:solidFill>
                  <a:srgbClr val="404040"/>
                </a:solidFill>
                <a:cs typeface="+mn-ea"/>
                <a:sym typeface="+mn-lt"/>
              </a:rPr>
              <a:t>研究焦点</a:t>
            </a:r>
            <a:r>
              <a:rPr lang="en-US" sz="1865" dirty="0">
                <a:solidFill>
                  <a:srgbClr val="404040"/>
                </a:solidFill>
                <a:cs typeface="+mn-ea"/>
                <a:sym typeface="+mn-lt"/>
              </a:rPr>
              <a:t>:</a:t>
            </a:r>
            <a:r>
              <a:rPr lang="en-US" sz="1865" b="1" dirty="0">
                <a:solidFill>
                  <a:srgbClr val="404040"/>
                </a:solidFill>
                <a:cs typeface="+mn-ea"/>
                <a:sym typeface="+mn-lt"/>
              </a:rPr>
              <a:t> </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《Martingales and Arbitrage》主要关注多期证券市场中的鞅和套利理论，特别是在期权定价方面。</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《A Theory of the Term Structure》聚焦于利率期限结构的一般均衡资产定价模型，重点在于债券定价公式的推导和实证测试。</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《An Equilibrium Characterization》则以一个基于扩散过程的即时利率模型为基础，探讨利率期限结构的一般形式。</a:t>
            </a:r>
            <a:endParaRPr lang="en-US" sz="1865" dirty="0">
              <a:cs typeface="+mn-ea"/>
              <a:sym typeface="+mn-lt"/>
            </a:endParaRPr>
          </a:p>
          <a:p>
            <a:pPr>
              <a:lnSpc>
                <a:spcPct val="125000"/>
              </a:lnSpc>
              <a:buSzPct val="100000"/>
            </a:pPr>
            <a:r>
              <a:rPr lang="en-US" sz="1865" dirty="0">
                <a:solidFill>
                  <a:srgbClr val="404040"/>
                </a:solidFill>
                <a:cs typeface="+mn-ea"/>
                <a:sym typeface="+mn-lt"/>
              </a:rPr>
              <a:t>2. </a:t>
            </a:r>
            <a:r>
              <a:rPr lang="en-US" sz="1865" b="1" dirty="0">
                <a:solidFill>
                  <a:srgbClr val="404040"/>
                </a:solidFill>
                <a:cs typeface="+mn-ea"/>
                <a:sym typeface="+mn-lt"/>
              </a:rPr>
              <a:t>理论方法论</a:t>
            </a:r>
            <a:r>
              <a:rPr lang="en-US" sz="1865" dirty="0">
                <a:solidFill>
                  <a:srgbClr val="404040"/>
                </a:solidFill>
                <a:cs typeface="+mn-ea"/>
                <a:sym typeface="+mn-lt"/>
              </a:rPr>
              <a:t>:</a:t>
            </a:r>
            <a:r>
              <a:rPr lang="en-US" sz="1865" b="1" dirty="0">
                <a:solidFill>
                  <a:srgbClr val="404040"/>
                </a:solidFill>
                <a:cs typeface="+mn-ea"/>
                <a:sym typeface="+mn-lt"/>
              </a:rPr>
              <a:t> </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1979年的论文采用了比较抽象的经济理论模型，如消费捆绑和价格体系的概念。</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1985年的论文则更侧重于数学建模和理论演算，如方程推导和解析模型的应用。</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1997年的论文更倾向于使用随机过程和差分方程等更具统计学性质的工具来描述利率期限结构。</a:t>
            </a:r>
            <a:endParaRPr lang="en-US" sz="1865" dirty="0">
              <a:cs typeface="+mn-ea"/>
              <a:sym typeface="+mn-lt"/>
            </a:endParaRPr>
          </a:p>
          <a:p>
            <a:pPr>
              <a:lnSpc>
                <a:spcPct val="125000"/>
              </a:lnSpc>
              <a:buSzPct val="100000"/>
            </a:pPr>
            <a:r>
              <a:rPr lang="en-US" sz="1865" dirty="0">
                <a:solidFill>
                  <a:srgbClr val="404040"/>
                </a:solidFill>
                <a:cs typeface="+mn-ea"/>
                <a:sym typeface="+mn-lt"/>
              </a:rPr>
              <a:t>3. </a:t>
            </a:r>
            <a:r>
              <a:rPr lang="en-US" sz="1865" b="1" dirty="0">
                <a:solidFill>
                  <a:srgbClr val="404040"/>
                </a:solidFill>
                <a:cs typeface="+mn-ea"/>
                <a:sym typeface="+mn-lt"/>
              </a:rPr>
              <a:t>实证测试的重要性</a:t>
            </a:r>
            <a:r>
              <a:rPr lang="en-US" sz="1865" dirty="0">
                <a:solidFill>
                  <a:srgbClr val="404040"/>
                </a:solidFill>
                <a:cs typeface="+mn-ea"/>
                <a:sym typeface="+mn-lt"/>
              </a:rPr>
              <a:t>:</a:t>
            </a:r>
            <a:r>
              <a:rPr lang="en-US" sz="1865" b="1" dirty="0">
                <a:solidFill>
                  <a:srgbClr val="404040"/>
                </a:solidFill>
                <a:cs typeface="+mn-ea"/>
                <a:sym typeface="+mn-lt"/>
              </a:rPr>
              <a:t> </a:t>
            </a:r>
            <a:endParaRPr lang="en-US" sz="1865" dirty="0">
              <a:cs typeface="+mn-ea"/>
              <a:sym typeface="+mn-lt"/>
            </a:endParaRPr>
          </a:p>
          <a:p>
            <a:pPr marL="914400" lvl="1" indent="-457200">
              <a:lnSpc>
                <a:spcPct val="125000"/>
              </a:lnSpc>
              <a:buSzPct val="100000"/>
              <a:buChar char="•"/>
            </a:pPr>
            <a:r>
              <a:rPr lang="en-US" sz="1865" dirty="0">
                <a:solidFill>
                  <a:srgbClr val="404040"/>
                </a:solidFill>
                <a:cs typeface="+mn-ea"/>
                <a:sym typeface="+mn-lt"/>
              </a:rPr>
              <a:t>早期的论文更多关注于理论的发展，而后期的论文则强调实证测试的必要性和实用性。</a:t>
            </a:r>
            <a:endParaRPr lang="en-US" sz="1865" dirty="0">
              <a:solidFill>
                <a:srgbClr val="404040"/>
              </a:solidFill>
              <a:cs typeface="+mn-ea"/>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关联性</a:t>
            </a:r>
            <a:endParaRPr lang="en-US" sz="3500" dirty="0">
              <a:cs typeface="+mn-ea"/>
              <a:sym typeface="+mn-lt"/>
            </a:endParaRPr>
          </a:p>
        </p:txBody>
      </p:sp>
      <p:sp>
        <p:nvSpPr>
          <p:cNvPr id="3" name="Text 1"/>
          <p:cNvSpPr/>
          <p:nvPr/>
        </p:nvSpPr>
        <p:spPr>
          <a:xfrm>
            <a:off x="502074" y="1041401"/>
            <a:ext cx="11070167" cy="4940300"/>
          </a:xfrm>
          <a:prstGeom prst="rect">
            <a:avLst/>
          </a:prstGeom>
          <a:noFill/>
        </p:spPr>
        <p:txBody>
          <a:bodyPr wrap="square" rtlCol="0" anchor="t"/>
          <a:lstStyle/>
          <a:p>
            <a:pPr>
              <a:lnSpc>
                <a:spcPct val="150000"/>
              </a:lnSpc>
              <a:buSzPct val="100000"/>
            </a:pPr>
            <a:r>
              <a:rPr lang="en-US" sz="2135" dirty="0">
                <a:solidFill>
                  <a:srgbClr val="404040"/>
                </a:solidFill>
                <a:cs typeface="+mn-ea"/>
                <a:sym typeface="+mn-lt"/>
              </a:rPr>
              <a:t>1. </a:t>
            </a:r>
            <a:r>
              <a:rPr lang="en-US" sz="2135" b="1" dirty="0">
                <a:solidFill>
                  <a:srgbClr val="404040"/>
                </a:solidFill>
                <a:cs typeface="+mn-ea"/>
                <a:sym typeface="+mn-lt"/>
              </a:rPr>
              <a:t>研究主题的演进</a:t>
            </a:r>
            <a:r>
              <a:rPr lang="en-US" sz="2135" dirty="0">
                <a:solidFill>
                  <a:srgbClr val="404040"/>
                </a:solidFill>
                <a:cs typeface="+mn-ea"/>
                <a:sym typeface="+mn-lt"/>
              </a:rPr>
              <a:t>:</a:t>
            </a:r>
            <a:br>
              <a:rPr lang="en-US" sz="2135" dirty="0">
                <a:solidFill>
                  <a:srgbClr val="404040"/>
                </a:solidFill>
                <a:cs typeface="+mn-ea"/>
                <a:sym typeface="+mn-lt"/>
              </a:rPr>
            </a:br>
            <a:r>
              <a:rPr lang="en-US" sz="2135" dirty="0">
                <a:solidFill>
                  <a:srgbClr val="404040"/>
                </a:solidFill>
                <a:cs typeface="+mn-ea"/>
                <a:sym typeface="+mn-lt"/>
              </a:rPr>
              <a:t>从单一市场模型（如股票和债券）到整体市场模型（如期限结构），再到市场效率和风险管理。</a:t>
            </a:r>
            <a:br>
              <a:rPr lang="en-US" sz="2135" dirty="0">
                <a:solidFill>
                  <a:srgbClr val="404040"/>
                </a:solidFill>
                <a:cs typeface="+mn-ea"/>
                <a:sym typeface="+mn-lt"/>
              </a:rPr>
            </a:br>
            <a:r>
              <a:rPr lang="en-US" sz="2135" dirty="0">
                <a:solidFill>
                  <a:srgbClr val="404040"/>
                </a:solidFill>
                <a:cs typeface="+mn-ea"/>
                <a:sym typeface="+mn-lt"/>
              </a:rPr>
              <a:t>研究逐渐从传统的经济理论转向更多的数学和统计方法的应用。</a:t>
            </a:r>
            <a:endParaRPr lang="en-US" sz="2135" dirty="0">
              <a:cs typeface="+mn-ea"/>
              <a:sym typeface="+mn-lt"/>
            </a:endParaRPr>
          </a:p>
          <a:p>
            <a:pPr>
              <a:lnSpc>
                <a:spcPct val="150000"/>
              </a:lnSpc>
              <a:buSzPct val="100000"/>
            </a:pPr>
            <a:r>
              <a:rPr lang="en-US" sz="2135" dirty="0">
                <a:solidFill>
                  <a:srgbClr val="404040"/>
                </a:solidFill>
                <a:cs typeface="+mn-ea"/>
                <a:sym typeface="+mn-lt"/>
              </a:rPr>
              <a:t>2. </a:t>
            </a:r>
            <a:r>
              <a:rPr lang="en-US" sz="2135" b="1" dirty="0">
                <a:solidFill>
                  <a:srgbClr val="404040"/>
                </a:solidFill>
                <a:cs typeface="+mn-ea"/>
                <a:sym typeface="+mn-lt"/>
              </a:rPr>
              <a:t>方法论的发展</a:t>
            </a:r>
            <a:r>
              <a:rPr lang="en-US" sz="2135" dirty="0">
                <a:solidFill>
                  <a:srgbClr val="404040"/>
                </a:solidFill>
                <a:cs typeface="+mn-ea"/>
                <a:sym typeface="+mn-lt"/>
              </a:rPr>
              <a:t>:</a:t>
            </a:r>
            <a:br>
              <a:rPr lang="en-US" sz="2135" dirty="0">
                <a:solidFill>
                  <a:srgbClr val="404040"/>
                </a:solidFill>
                <a:cs typeface="+mn-ea"/>
                <a:sym typeface="+mn-lt"/>
              </a:rPr>
            </a:br>
            <a:r>
              <a:rPr lang="en-US" sz="2135" dirty="0">
                <a:solidFill>
                  <a:srgbClr val="404040"/>
                </a:solidFill>
                <a:cs typeface="+mn-ea"/>
                <a:sym typeface="+mn-lt"/>
              </a:rPr>
              <a:t>早期研究侧重于建立理论框架，后期研究则更多地在这些框架上进行实证测试和应用。</a:t>
            </a:r>
            <a:br>
              <a:rPr lang="en-US" sz="2135" dirty="0">
                <a:solidFill>
                  <a:srgbClr val="404040"/>
                </a:solidFill>
                <a:cs typeface="+mn-ea"/>
                <a:sym typeface="+mn-lt"/>
              </a:rPr>
            </a:br>
            <a:r>
              <a:rPr lang="en-US" sz="2135" dirty="0">
                <a:solidFill>
                  <a:srgbClr val="404040"/>
                </a:solidFill>
                <a:cs typeface="+mn-ea"/>
                <a:sym typeface="+mn-lt"/>
              </a:rPr>
              <a:t>随着时间的推移，研究方法变得更加精细和严谨，使用的数学工具也更加复杂和高级。</a:t>
            </a:r>
            <a:endParaRPr lang="en-US" sz="2135" dirty="0">
              <a:cs typeface="+mn-ea"/>
              <a:sym typeface="+mn-lt"/>
            </a:endParaRPr>
          </a:p>
          <a:p>
            <a:pPr>
              <a:lnSpc>
                <a:spcPct val="150000"/>
              </a:lnSpc>
              <a:buSzPct val="100000"/>
            </a:pPr>
            <a:r>
              <a:rPr lang="en-US" sz="2135" dirty="0">
                <a:solidFill>
                  <a:srgbClr val="404040"/>
                </a:solidFill>
                <a:cs typeface="+mn-ea"/>
                <a:sym typeface="+mn-lt"/>
              </a:rPr>
              <a:t>3. </a:t>
            </a:r>
            <a:r>
              <a:rPr lang="en-US" sz="2135" b="1" dirty="0">
                <a:solidFill>
                  <a:srgbClr val="404040"/>
                </a:solidFill>
                <a:cs typeface="+mn-ea"/>
                <a:sym typeface="+mn-lt"/>
              </a:rPr>
              <a:t>研究趋势</a:t>
            </a:r>
            <a:r>
              <a:rPr lang="en-US" sz="2135" dirty="0">
                <a:solidFill>
                  <a:srgbClr val="404040"/>
                </a:solidFill>
                <a:cs typeface="+mn-ea"/>
                <a:sym typeface="+mn-lt"/>
              </a:rPr>
              <a:t>:</a:t>
            </a:r>
            <a:br>
              <a:rPr lang="en-US" sz="2135" dirty="0">
                <a:solidFill>
                  <a:srgbClr val="404040"/>
                </a:solidFill>
                <a:cs typeface="+mn-ea"/>
                <a:sym typeface="+mn-lt"/>
              </a:rPr>
            </a:br>
            <a:r>
              <a:rPr lang="en-US" sz="2135" dirty="0">
                <a:solidFill>
                  <a:srgbClr val="404040"/>
                </a:solidFill>
                <a:cs typeface="+mn-ea"/>
                <a:sym typeface="+mn-lt"/>
              </a:rPr>
              <a:t>从简单的市场模型和理论推导，向复杂的市场行为和风险评估转变。</a:t>
            </a:r>
            <a:br>
              <a:rPr lang="en-US" sz="2135" dirty="0">
                <a:solidFill>
                  <a:srgbClr val="404040"/>
                </a:solidFill>
                <a:cs typeface="+mn-ea"/>
                <a:sym typeface="+mn-lt"/>
              </a:rPr>
            </a:br>
            <a:r>
              <a:rPr lang="en-US" sz="2135" dirty="0">
                <a:solidFill>
                  <a:srgbClr val="404040"/>
                </a:solidFill>
                <a:cs typeface="+mn-ea"/>
                <a:sym typeface="+mn-lt"/>
              </a:rPr>
              <a:t>对市场效率和风险管理的关注逐渐增加，反映了金融市场的复杂性和不确定性。</a:t>
            </a:r>
            <a:endParaRPr lang="en-US" sz="2135" dirty="0">
              <a:solidFill>
                <a:srgbClr val="404040"/>
              </a:solidFill>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总结</a:t>
            </a:r>
            <a:endParaRPr lang="en-US" sz="3500" dirty="0">
              <a:cs typeface="+mn-ea"/>
              <a:sym typeface="+mn-lt"/>
            </a:endParaRPr>
          </a:p>
        </p:txBody>
      </p:sp>
      <p:sp>
        <p:nvSpPr>
          <p:cNvPr id="3" name="Text 1"/>
          <p:cNvSpPr/>
          <p:nvPr/>
        </p:nvSpPr>
        <p:spPr>
          <a:xfrm>
            <a:off x="502074" y="1041401"/>
            <a:ext cx="11345751" cy="5155353"/>
          </a:xfrm>
          <a:prstGeom prst="rect">
            <a:avLst/>
          </a:prstGeom>
          <a:noFill/>
        </p:spPr>
        <p:txBody>
          <a:bodyPr wrap="square" rtlCol="0" anchor="t"/>
          <a:lstStyle/>
          <a:p>
            <a:pPr marL="457200" indent="-457200">
              <a:lnSpc>
                <a:spcPct val="150000"/>
              </a:lnSpc>
              <a:buSzPct val="100000"/>
              <a:buChar char="•"/>
            </a:pPr>
            <a:r>
              <a:rPr lang="en-US" sz="1865" dirty="0">
                <a:solidFill>
                  <a:srgbClr val="404040"/>
                </a:solidFill>
                <a:cs typeface="+mn-ea"/>
                <a:sym typeface="+mn-lt"/>
              </a:rPr>
              <a:t>这三篇论文体现了金融工程领域研究主题和方法论的发展趋势。从最初的</a:t>
            </a:r>
            <a:r>
              <a:rPr lang="en-US" sz="1865" b="1" dirty="0">
                <a:solidFill>
                  <a:srgbClr val="404040"/>
                </a:solidFill>
                <a:cs typeface="+mn-ea"/>
                <a:sym typeface="+mn-lt"/>
              </a:rPr>
              <a:t>理论框架</a:t>
            </a:r>
            <a:r>
              <a:rPr lang="en-US" sz="1865" dirty="0">
                <a:solidFill>
                  <a:srgbClr val="404040"/>
                </a:solidFill>
                <a:cs typeface="+mn-ea"/>
                <a:sym typeface="+mn-lt"/>
              </a:rPr>
              <a:t>和</a:t>
            </a:r>
            <a:r>
              <a:rPr lang="en-US" sz="1865" b="1" dirty="0">
                <a:solidFill>
                  <a:srgbClr val="404040"/>
                </a:solidFill>
                <a:cs typeface="+mn-ea"/>
                <a:sym typeface="+mn-lt"/>
              </a:rPr>
              <a:t>模型建设</a:t>
            </a:r>
            <a:r>
              <a:rPr lang="en-US" sz="1865" dirty="0">
                <a:solidFill>
                  <a:srgbClr val="404040"/>
                </a:solidFill>
                <a:cs typeface="+mn-ea"/>
                <a:sym typeface="+mn-lt"/>
              </a:rPr>
              <a:t>，到更复杂的</a:t>
            </a:r>
            <a:r>
              <a:rPr lang="en-US" sz="1865" b="1" dirty="0">
                <a:solidFill>
                  <a:srgbClr val="404040"/>
                </a:solidFill>
                <a:cs typeface="+mn-ea"/>
                <a:sym typeface="+mn-lt"/>
              </a:rPr>
              <a:t>数学工具</a:t>
            </a:r>
            <a:r>
              <a:rPr lang="en-US" sz="1865" dirty="0">
                <a:solidFill>
                  <a:srgbClr val="404040"/>
                </a:solidFill>
                <a:cs typeface="+mn-ea"/>
                <a:sym typeface="+mn-lt"/>
              </a:rPr>
              <a:t>的应用，再到</a:t>
            </a:r>
            <a:r>
              <a:rPr lang="en-US" sz="1865" b="1" dirty="0">
                <a:solidFill>
                  <a:srgbClr val="404040"/>
                </a:solidFill>
                <a:cs typeface="+mn-ea"/>
                <a:sym typeface="+mn-lt"/>
              </a:rPr>
              <a:t>实证测试</a:t>
            </a:r>
            <a:r>
              <a:rPr lang="en-US" sz="1865" dirty="0">
                <a:solidFill>
                  <a:srgbClr val="404040"/>
                </a:solidFill>
                <a:cs typeface="+mn-ea"/>
                <a:sym typeface="+mn-lt"/>
              </a:rPr>
              <a:t>的重要性，这些研究不断推动了金融工程领域的深入发展。同时，它们也反映了市场的复杂性、不确定性以及风险管理在现代金融中的重要性。</a:t>
            </a:r>
            <a:endParaRPr lang="en-US" sz="1865" dirty="0">
              <a:cs typeface="+mn-ea"/>
              <a:sym typeface="+mn-lt"/>
            </a:endParaRPr>
          </a:p>
          <a:p>
            <a:pPr marL="457200" indent="-457200">
              <a:lnSpc>
                <a:spcPct val="150000"/>
              </a:lnSpc>
              <a:buFontTx/>
              <a:buChar char="•"/>
            </a:pPr>
            <a:r>
              <a:rPr lang="en-US" sz="1865" b="1" dirty="0">
                <a:solidFill>
                  <a:srgbClr val="404040"/>
                </a:solidFill>
                <a:cs typeface="+mn-ea"/>
                <a:sym typeface="+mn-lt"/>
              </a:rPr>
              <a:t>尝试输出思维导图：</a:t>
            </a:r>
            <a:endParaRPr lang="en-US" sz="1865" b="1" dirty="0">
              <a:solidFill>
                <a:srgbClr val="404040"/>
              </a:solidFill>
              <a:cs typeface="+mn-ea"/>
              <a:sym typeface="+mn-lt"/>
            </a:endParaRPr>
          </a:p>
        </p:txBody>
      </p:sp>
      <p:pic>
        <p:nvPicPr>
          <p:cNvPr id="4" name="Image 0" descr="https://assets.mindshow.fun/file/7136328/20231210020829_iy9h.png?x-oss-process=style/img"/>
          <p:cNvPicPr>
            <a:picLocks noChangeAspect="1"/>
          </p:cNvPicPr>
          <p:nvPr/>
        </p:nvPicPr>
        <p:blipFill>
          <a:blip r:embed="rId1"/>
          <a:srcRect r="4535" b="55406"/>
          <a:stretch>
            <a:fillRect/>
          </a:stretch>
        </p:blipFill>
        <p:spPr>
          <a:xfrm>
            <a:off x="2392681" y="3429000"/>
            <a:ext cx="6648873" cy="252814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输出</a:t>
            </a:r>
            <a:r>
              <a:rPr lang="en-US" sz="3500" b="1" dirty="0">
                <a:solidFill>
                  <a:srgbClr val="9A0001"/>
                </a:solidFill>
                <a:cs typeface="+mn-ea"/>
                <a:sym typeface="+mn-lt"/>
              </a:rPr>
              <a:t>三篇论文的共性分析</a:t>
            </a:r>
            <a:endParaRPr lang="zh-CN" altLang="en-US" sz="3500" b="1" dirty="0">
              <a:solidFill>
                <a:srgbClr val="9A0001"/>
              </a:solidFill>
              <a:cs typeface="+mn-ea"/>
              <a:sym typeface="+mn-lt"/>
            </a:endParaRPr>
          </a:p>
        </p:txBody>
      </p:sp>
      <p:sp>
        <p:nvSpPr>
          <p:cNvPr id="3" name="Text 1"/>
          <p:cNvSpPr/>
          <p:nvPr/>
        </p:nvSpPr>
        <p:spPr>
          <a:xfrm>
            <a:off x="502074" y="1041401"/>
            <a:ext cx="11081173" cy="4940300"/>
          </a:xfrm>
          <a:prstGeom prst="rect">
            <a:avLst/>
          </a:prstGeom>
          <a:noFill/>
        </p:spPr>
        <p:txBody>
          <a:bodyPr wrap="square" rtlCol="0" anchor="t"/>
          <a:lstStyle/>
          <a:p>
            <a:pPr>
              <a:lnSpc>
                <a:spcPct val="125000"/>
              </a:lnSpc>
              <a:buSzPct val="100000"/>
            </a:pPr>
            <a:r>
              <a:rPr lang="en-US" sz="1735" dirty="0">
                <a:solidFill>
                  <a:srgbClr val="404040"/>
                </a:solidFill>
                <a:cs typeface="+mn-ea"/>
                <a:sym typeface="+mn-lt"/>
              </a:rPr>
              <a:t>1. </a:t>
            </a:r>
            <a:r>
              <a:rPr lang="en-US" sz="1735" b="1" dirty="0">
                <a:solidFill>
                  <a:srgbClr val="404040"/>
                </a:solidFill>
                <a:cs typeface="+mn-ea"/>
                <a:sym typeface="+mn-lt"/>
              </a:rPr>
              <a:t>研究主题：期货、远期和掉期市场</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所有论文均集中研究金融工程领域内的关键市场：期货、远期和掉期市场。</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论文深入探讨了这些市场中的定价机制、风险管理和市场效率问题。</a:t>
            </a:r>
            <a:endParaRPr lang="en-US" sz="1735" dirty="0">
              <a:cs typeface="+mn-ea"/>
              <a:sym typeface="+mn-lt"/>
            </a:endParaRPr>
          </a:p>
          <a:p>
            <a:pPr>
              <a:lnSpc>
                <a:spcPct val="125000"/>
              </a:lnSpc>
              <a:buSzPct val="100000"/>
            </a:pPr>
            <a:r>
              <a:rPr lang="en-US" sz="1735" dirty="0">
                <a:solidFill>
                  <a:srgbClr val="404040"/>
                </a:solidFill>
                <a:cs typeface="+mn-ea"/>
                <a:sym typeface="+mn-lt"/>
              </a:rPr>
              <a:t>2. </a:t>
            </a:r>
            <a:r>
              <a:rPr lang="en-US" sz="1735" b="1" dirty="0">
                <a:solidFill>
                  <a:srgbClr val="404040"/>
                </a:solidFill>
                <a:cs typeface="+mn-ea"/>
                <a:sym typeface="+mn-lt"/>
              </a:rPr>
              <a:t>理论基础：套利理论和市场均衡</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论文基于套利理论和市场均衡理论，分析金融工具的定价和市场行为。</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强调了无套利条件和市场均衡状态下的金融资产定价重要性。</a:t>
            </a:r>
            <a:endParaRPr lang="en-US" sz="1735" dirty="0">
              <a:cs typeface="+mn-ea"/>
              <a:sym typeface="+mn-lt"/>
            </a:endParaRPr>
          </a:p>
          <a:p>
            <a:pPr>
              <a:lnSpc>
                <a:spcPct val="125000"/>
              </a:lnSpc>
              <a:buSzPct val="100000"/>
            </a:pPr>
            <a:r>
              <a:rPr lang="en-US" sz="1735" dirty="0">
                <a:solidFill>
                  <a:srgbClr val="404040"/>
                </a:solidFill>
                <a:cs typeface="+mn-ea"/>
                <a:sym typeface="+mn-lt"/>
              </a:rPr>
              <a:t>3. </a:t>
            </a:r>
            <a:r>
              <a:rPr lang="en-US" sz="1735" b="1" dirty="0">
                <a:solidFill>
                  <a:srgbClr val="404040"/>
                </a:solidFill>
                <a:cs typeface="+mn-ea"/>
                <a:sym typeface="+mn-lt"/>
              </a:rPr>
              <a:t>方法论：数学建模和统计分析</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论文采用了数学建模和统计分析的方法，以提高理论的严谨性和实用性。</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使用了如随机过程、偏微分方程等高级数学工具进行模型建立和问题解决。</a:t>
            </a:r>
            <a:endParaRPr lang="en-US" sz="1735" dirty="0">
              <a:cs typeface="+mn-ea"/>
              <a:sym typeface="+mn-lt"/>
            </a:endParaRPr>
          </a:p>
          <a:p>
            <a:pPr>
              <a:lnSpc>
                <a:spcPct val="125000"/>
              </a:lnSpc>
              <a:buSzPct val="100000"/>
            </a:pPr>
            <a:r>
              <a:rPr lang="en-US" sz="1735" dirty="0">
                <a:solidFill>
                  <a:srgbClr val="404040"/>
                </a:solidFill>
                <a:cs typeface="+mn-ea"/>
                <a:sym typeface="+mn-lt"/>
              </a:rPr>
              <a:t>4. </a:t>
            </a:r>
            <a:r>
              <a:rPr lang="en-US" sz="1735" b="1" dirty="0">
                <a:solidFill>
                  <a:srgbClr val="404040"/>
                </a:solidFill>
                <a:cs typeface="+mn-ea"/>
                <a:sym typeface="+mn-lt"/>
              </a:rPr>
              <a:t>实证测试的重视</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论文强调了理论与实证数据的结合，以确保模型的适用性和准确性。</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通过实证分析验证理论模型，确保了研究结果的可靠性和有效性。</a:t>
            </a:r>
            <a:endParaRPr lang="en-US" sz="1735" dirty="0">
              <a:cs typeface="+mn-ea"/>
              <a:sym typeface="+mn-lt"/>
            </a:endParaRPr>
          </a:p>
          <a:p>
            <a:pPr>
              <a:lnSpc>
                <a:spcPct val="125000"/>
              </a:lnSpc>
              <a:buSzPct val="100000"/>
            </a:pPr>
            <a:r>
              <a:rPr lang="en-US" sz="1735" dirty="0">
                <a:solidFill>
                  <a:srgbClr val="404040"/>
                </a:solidFill>
                <a:cs typeface="+mn-ea"/>
                <a:sym typeface="+mn-lt"/>
              </a:rPr>
              <a:t>5. </a:t>
            </a:r>
            <a:r>
              <a:rPr lang="en-US" sz="1735" b="1" dirty="0">
                <a:solidFill>
                  <a:srgbClr val="404040"/>
                </a:solidFill>
                <a:cs typeface="+mn-ea"/>
                <a:sym typeface="+mn-lt"/>
              </a:rPr>
              <a:t>市场效率和风险管理的关注</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论文涉及市场效率和风险管理问题，突出了金融市场中不确定性和风险的重要性。</a:t>
            </a:r>
            <a:endParaRPr lang="en-US" sz="1735" dirty="0">
              <a:cs typeface="+mn-ea"/>
              <a:sym typeface="+mn-lt"/>
            </a:endParaRPr>
          </a:p>
          <a:p>
            <a:pPr marL="457200" lvl="1">
              <a:lnSpc>
                <a:spcPct val="125000"/>
              </a:lnSpc>
              <a:buSzPct val="100000"/>
            </a:pPr>
            <a:r>
              <a:rPr lang="en-US" sz="1735" dirty="0">
                <a:solidFill>
                  <a:srgbClr val="404040"/>
                </a:solidFill>
                <a:cs typeface="+mn-ea"/>
                <a:sym typeface="+mn-lt"/>
              </a:rPr>
              <a:t>- 探讨了如何在现实市场条件下进行有效的风险评估和管理。这些共性体现了金融工程领域内的核心研究方向和方法论的演变，同时也揭示了金融市场分析和预测的重要性。</a:t>
            </a:r>
            <a:endParaRPr lang="en-US" altLang="en-US" sz="1735" dirty="0">
              <a:solidFill>
                <a:srgbClr val="404040"/>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8" y="243841"/>
            <a:ext cx="9056793" cy="535940"/>
          </a:xfrm>
        </p:spPr>
        <p:txBody>
          <a:bodyPr/>
          <a:lstStyle/>
          <a:p>
            <a:r>
              <a:rPr>
                <a:latin typeface="+mn-lt"/>
                <a:ea typeface="+mn-ea"/>
                <a:sym typeface="+mn-lt"/>
              </a:rPr>
              <a:t>自动生成</a:t>
            </a:r>
            <a:r>
              <a:rPr lang="en-US" altLang="zh-CN">
                <a:latin typeface="+mn-lt"/>
                <a:ea typeface="+mn-ea"/>
                <a:sym typeface="+mn-lt"/>
              </a:rPr>
              <a:t>ppt+</a:t>
            </a:r>
            <a:r>
              <a:rPr>
                <a:latin typeface="+mn-lt"/>
                <a:ea typeface="+mn-ea"/>
                <a:sym typeface="+mn-lt"/>
              </a:rPr>
              <a:t>人工校验调整</a:t>
            </a:r>
            <a:endParaRPr>
              <a:latin typeface="+mn-lt"/>
              <a:ea typeface="+mn-ea"/>
              <a:sym typeface="+mn-lt"/>
            </a:endParaRPr>
          </a:p>
        </p:txBody>
      </p:sp>
      <p:sp>
        <p:nvSpPr>
          <p:cNvPr id="7" name="文本占位符 6"/>
          <p:cNvSpPr>
            <a:spLocks noGrp="1"/>
          </p:cNvSpPr>
          <p:nvPr>
            <p:ph type="body" sz="quarter" idx="10"/>
            <p:custDataLst>
              <p:tags r:id="rId1"/>
            </p:custDataLst>
          </p:nvPr>
        </p:nvSpPr>
        <p:spPr>
          <a:xfrm>
            <a:off x="443654" y="944881"/>
            <a:ext cx="5653193" cy="5449993"/>
          </a:xfrm>
        </p:spPr>
        <p:txBody>
          <a:bodyPr anchor="t" anchorCtr="0">
            <a:normAutofit/>
          </a:bodyPr>
          <a:lstStyle/>
          <a:p>
            <a:pPr>
              <a:lnSpc>
                <a:spcPct val="150000"/>
              </a:lnSpc>
              <a:spcBef>
                <a:spcPts val="0"/>
              </a:spcBef>
            </a:pPr>
            <a:r>
              <a:rPr b="0">
                <a:latin typeface="+mn-lt"/>
                <a:ea typeface="+mn-ea"/>
                <a:sym typeface="+mn-lt"/>
              </a:rPr>
              <a:t>主要依靠层级关系（如识别标题、序号）来区分不同部分，故需要注意</a:t>
            </a:r>
            <a:r>
              <a:rPr>
                <a:latin typeface="+mn-lt"/>
                <a:ea typeface="+mn-ea"/>
                <a:sym typeface="+mn-lt"/>
              </a:rPr>
              <a:t>调整不合适的层级关系</a:t>
            </a:r>
            <a:endParaRPr>
              <a:latin typeface="+mn-lt"/>
              <a:ea typeface="+mn-ea"/>
              <a:sym typeface="+mn-lt"/>
            </a:endParaRPr>
          </a:p>
          <a:p>
            <a:pPr marL="0" indent="0">
              <a:lnSpc>
                <a:spcPct val="150000"/>
              </a:lnSpc>
              <a:spcBef>
                <a:spcPts val="0"/>
              </a:spcBef>
              <a:buNone/>
            </a:pPr>
            <a:endParaRPr b="0">
              <a:latin typeface="+mn-lt"/>
              <a:ea typeface="+mn-ea"/>
              <a:sym typeface="+mn-lt"/>
            </a:endParaRPr>
          </a:p>
          <a:p>
            <a:pPr marL="0" indent="0">
              <a:lnSpc>
                <a:spcPct val="150000"/>
              </a:lnSpc>
              <a:spcBef>
                <a:spcPts val="0"/>
              </a:spcBef>
              <a:buNone/>
            </a:pPr>
            <a:endParaRPr b="0">
              <a:latin typeface="+mn-lt"/>
              <a:ea typeface="+mn-ea"/>
              <a:sym typeface="+mn-lt"/>
            </a:endParaRPr>
          </a:p>
          <a:p>
            <a:pPr marL="0" indent="0">
              <a:lnSpc>
                <a:spcPct val="150000"/>
              </a:lnSpc>
              <a:spcBef>
                <a:spcPts val="0"/>
              </a:spcBef>
              <a:buNone/>
            </a:pPr>
            <a:endParaRPr b="0">
              <a:latin typeface="+mn-lt"/>
              <a:ea typeface="+mn-ea"/>
              <a:sym typeface="+mn-lt"/>
            </a:endParaRPr>
          </a:p>
          <a:p>
            <a:pPr>
              <a:lnSpc>
                <a:spcPct val="150000"/>
              </a:lnSpc>
              <a:spcBef>
                <a:spcPts val="0"/>
              </a:spcBef>
            </a:pPr>
            <a:r>
              <a:rPr b="0">
                <a:latin typeface="+mn-lt"/>
                <a:ea typeface="+mn-ea"/>
                <a:sym typeface="+mn-lt"/>
              </a:rPr>
              <a:t>发现</a:t>
            </a:r>
            <a:r>
              <a:rPr lang="en-US" altLang="zh-CN" b="0">
                <a:latin typeface="+mn-lt"/>
                <a:ea typeface="+mn-ea"/>
                <a:sym typeface="+mn-lt"/>
              </a:rPr>
              <a:t>ai</a:t>
            </a:r>
            <a:r>
              <a:rPr b="0">
                <a:latin typeface="+mn-lt"/>
                <a:ea typeface="+mn-ea"/>
                <a:sym typeface="+mn-lt"/>
              </a:rPr>
              <a:t>自动识别精确性较低，生成的</a:t>
            </a:r>
            <a:r>
              <a:rPr lang="en-US" altLang="zh-CN" b="0">
                <a:latin typeface="+mn-lt"/>
                <a:ea typeface="+mn-ea"/>
                <a:sym typeface="+mn-lt"/>
              </a:rPr>
              <a:t>ppt</a:t>
            </a:r>
            <a:r>
              <a:rPr b="0">
                <a:latin typeface="+mn-lt"/>
                <a:ea typeface="+mn-ea"/>
                <a:sym typeface="+mn-lt"/>
              </a:rPr>
              <a:t>不太适合展示，进行</a:t>
            </a:r>
            <a:r>
              <a:rPr>
                <a:latin typeface="+mn-lt"/>
                <a:ea typeface="+mn-ea"/>
                <a:sym typeface="+mn-lt"/>
              </a:rPr>
              <a:t>人工调整</a:t>
            </a:r>
            <a:r>
              <a:rPr b="0">
                <a:latin typeface="+mn-lt"/>
                <a:ea typeface="+mn-ea"/>
                <a:sym typeface="+mn-lt"/>
              </a:rPr>
              <a:t>，如</a:t>
            </a:r>
            <a:r>
              <a:rPr>
                <a:latin typeface="+mn-lt"/>
                <a:ea typeface="+mn-ea"/>
                <a:sym typeface="+mn-lt"/>
              </a:rPr>
              <a:t>划分内容板块</a:t>
            </a:r>
            <a:r>
              <a:rPr b="0">
                <a:latin typeface="+mn-lt"/>
                <a:ea typeface="+mn-ea"/>
                <a:sym typeface="+mn-lt"/>
              </a:rPr>
              <a:t>、</a:t>
            </a:r>
            <a:r>
              <a:rPr>
                <a:latin typeface="+mn-lt"/>
                <a:ea typeface="+mn-ea"/>
                <a:sym typeface="+mn-lt"/>
              </a:rPr>
              <a:t>适当调整内容分割</a:t>
            </a:r>
            <a:r>
              <a:rPr b="0">
                <a:latin typeface="+mn-lt"/>
                <a:ea typeface="+mn-ea"/>
                <a:sym typeface="+mn-lt"/>
              </a:rPr>
              <a:t>、</a:t>
            </a:r>
            <a:r>
              <a:rPr>
                <a:latin typeface="+mn-lt"/>
                <a:ea typeface="+mn-ea"/>
                <a:sym typeface="+mn-lt"/>
              </a:rPr>
              <a:t>选取合适布局</a:t>
            </a:r>
            <a:r>
              <a:rPr b="0">
                <a:latin typeface="+mn-lt"/>
                <a:ea typeface="+mn-ea"/>
                <a:sym typeface="+mn-lt"/>
              </a:rPr>
              <a:t>等</a:t>
            </a:r>
            <a:endParaRPr b="0">
              <a:latin typeface="+mn-lt"/>
              <a:ea typeface="+mn-ea"/>
              <a:sym typeface="+mn-lt"/>
            </a:endParaRPr>
          </a:p>
        </p:txBody>
      </p:sp>
      <p:grpSp>
        <p:nvGrpSpPr>
          <p:cNvPr id="16" name="组合 15"/>
          <p:cNvGrpSpPr/>
          <p:nvPr/>
        </p:nvGrpSpPr>
        <p:grpSpPr>
          <a:xfrm>
            <a:off x="6014720" y="309034"/>
            <a:ext cx="5842099" cy="2770361"/>
            <a:chOff x="3588" y="1724"/>
            <a:chExt cx="7275" cy="3315"/>
          </a:xfrm>
        </p:grpSpPr>
        <p:pic>
          <p:nvPicPr>
            <p:cNvPr id="8" name="图片 7"/>
            <p:cNvPicPr>
              <a:picLocks noChangeAspect="1"/>
            </p:cNvPicPr>
            <p:nvPr>
              <p:custDataLst>
                <p:tags r:id="rId2"/>
              </p:custDataLst>
            </p:nvPr>
          </p:nvPicPr>
          <p:blipFill>
            <a:blip r:embed="rId3"/>
            <a:stretch>
              <a:fillRect/>
            </a:stretch>
          </p:blipFill>
          <p:spPr>
            <a:xfrm>
              <a:off x="3690" y="1724"/>
              <a:ext cx="7173" cy="3315"/>
            </a:xfrm>
            <a:prstGeom prst="rect">
              <a:avLst/>
            </a:prstGeom>
          </p:spPr>
        </p:pic>
        <p:sp>
          <p:nvSpPr>
            <p:cNvPr id="9" name="圆角矩形 8"/>
            <p:cNvSpPr/>
            <p:nvPr>
              <p:custDataLst>
                <p:tags r:id="rId4"/>
              </p:custDataLst>
            </p:nvPr>
          </p:nvSpPr>
          <p:spPr>
            <a:xfrm>
              <a:off x="3911" y="3412"/>
              <a:ext cx="454" cy="1486"/>
            </a:xfrm>
            <a:prstGeom prst="round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sp>
          <p:nvSpPr>
            <p:cNvPr id="11" name="右箭头 10"/>
            <p:cNvSpPr/>
            <p:nvPr>
              <p:custDataLst>
                <p:tags r:id="rId5"/>
              </p:custDataLst>
            </p:nvPr>
          </p:nvSpPr>
          <p:spPr>
            <a:xfrm rot="3720000">
              <a:off x="3358" y="2959"/>
              <a:ext cx="723" cy="263"/>
            </a:xfrm>
            <a:prstGeom prst="rightArrow">
              <a:avLst>
                <a:gd name="adj1" fmla="val 50000"/>
                <a:gd name="adj2" fmla="val 105616"/>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cs typeface="+mn-ea"/>
                <a:sym typeface="+mn-lt"/>
              </a:endParaRPr>
            </a:p>
          </p:txBody>
        </p:sp>
      </p:grpSp>
      <p:pic>
        <p:nvPicPr>
          <p:cNvPr id="14" name="图片 13"/>
          <p:cNvPicPr>
            <a:picLocks noChangeAspect="1"/>
          </p:cNvPicPr>
          <p:nvPr>
            <p:custDataLst>
              <p:tags r:id="rId6"/>
            </p:custDataLst>
          </p:nvPr>
        </p:nvPicPr>
        <p:blipFill>
          <a:blip r:embed="rId7"/>
          <a:stretch>
            <a:fillRect/>
          </a:stretch>
        </p:blipFill>
        <p:spPr>
          <a:xfrm>
            <a:off x="6153573" y="3456940"/>
            <a:ext cx="5760000" cy="28310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输出</a:t>
            </a:r>
            <a:r>
              <a:rPr lang="en-US" sz="3500" b="1" dirty="0">
                <a:solidFill>
                  <a:srgbClr val="9A0001"/>
                </a:solidFill>
                <a:cs typeface="+mn-ea"/>
                <a:sym typeface="+mn-lt"/>
              </a:rPr>
              <a:t>共性分析</a:t>
            </a:r>
            <a:r>
              <a:rPr lang="zh-CN" altLang="en-US" sz="3500" b="1" dirty="0">
                <a:solidFill>
                  <a:srgbClr val="9A0001"/>
                </a:solidFill>
                <a:cs typeface="+mn-ea"/>
                <a:sym typeface="+mn-lt"/>
              </a:rPr>
              <a:t>的图片结果</a:t>
            </a:r>
            <a:endParaRPr lang="zh-CN" altLang="en-US" sz="3500" b="1" dirty="0">
              <a:solidFill>
                <a:srgbClr val="9A0001"/>
              </a:solidFill>
              <a:cs typeface="+mn-ea"/>
              <a:sym typeface="+mn-lt"/>
            </a:endParaRPr>
          </a:p>
        </p:txBody>
      </p:sp>
      <p:pic>
        <p:nvPicPr>
          <p:cNvPr id="4" name="Image 0" descr="https://assets.mindshow.fun/file/7136328/20231210020925_pyxy.png?x-oss-process=style/img"/>
          <p:cNvPicPr>
            <a:picLocks noChangeAspect="1"/>
          </p:cNvPicPr>
          <p:nvPr/>
        </p:nvPicPr>
        <p:blipFill>
          <a:blip r:embed="rId1"/>
          <a:stretch>
            <a:fillRect/>
          </a:stretch>
        </p:blipFill>
        <p:spPr>
          <a:xfrm>
            <a:off x="2228005" y="1504527"/>
            <a:ext cx="7735993" cy="2160693"/>
          </a:xfrm>
          <a:prstGeom prst="rect">
            <a:avLst/>
          </a:prstGeom>
        </p:spPr>
      </p:pic>
      <p:pic>
        <p:nvPicPr>
          <p:cNvPr id="5" name="Image 1" descr="https://assets.mindshow.fun/file/7136328/20231210020949_gvoo.png?x-oss-process=style/img"/>
          <p:cNvPicPr>
            <a:picLocks noChangeAspect="1"/>
          </p:cNvPicPr>
          <p:nvPr/>
        </p:nvPicPr>
        <p:blipFill>
          <a:blip r:embed="rId2"/>
          <a:srcRect r="1053" b="2886"/>
          <a:stretch>
            <a:fillRect/>
          </a:stretch>
        </p:blipFill>
        <p:spPr>
          <a:xfrm>
            <a:off x="3484034" y="3747347"/>
            <a:ext cx="5168900" cy="2450253"/>
          </a:xfrm>
          <a:prstGeom prst="rect">
            <a:avLst/>
          </a:prstGeom>
        </p:spPr>
      </p:pic>
      <p:sp>
        <p:nvSpPr>
          <p:cNvPr id="8" name="Text 1"/>
          <p:cNvSpPr/>
          <p:nvPr>
            <p:custDataLst>
              <p:tags r:id="rId3"/>
            </p:custDataLst>
          </p:nvPr>
        </p:nvSpPr>
        <p:spPr>
          <a:xfrm>
            <a:off x="502074" y="1041401"/>
            <a:ext cx="11070167" cy="4940300"/>
          </a:xfrm>
          <a:prstGeom prst="rect">
            <a:avLst/>
          </a:prstGeom>
          <a:noFill/>
        </p:spPr>
        <p:txBody>
          <a:bodyPr wrap="square" rtlCol="0" anchor="t"/>
          <a:lstStyle/>
          <a:p>
            <a:pPr marL="0" lvl="1">
              <a:lnSpc>
                <a:spcPct val="150000"/>
              </a:lnSpc>
              <a:buSzPct val="100000"/>
            </a:pPr>
            <a:r>
              <a:rPr lang="en-US" sz="2135" dirty="0">
                <a:solidFill>
                  <a:srgbClr val="404040"/>
                </a:solidFill>
                <a:cs typeface="+mn-ea"/>
                <a:sym typeface="+mn-lt"/>
              </a:rPr>
              <a:t>将markdown格式文件导入xmind中，得到</a:t>
            </a:r>
            <a:r>
              <a:rPr lang="zh-CN" altLang="en-US" sz="2135" b="1" dirty="0">
                <a:solidFill>
                  <a:srgbClr val="404040"/>
                </a:solidFill>
                <a:cs typeface="+mn-ea"/>
                <a:sym typeface="+mn-lt"/>
              </a:rPr>
              <a:t>下图一</a:t>
            </a:r>
            <a:r>
              <a:rPr lang="zh-CN" altLang="en-US" sz="2135" dirty="0">
                <a:solidFill>
                  <a:srgbClr val="404040"/>
                </a:solidFill>
                <a:cs typeface="+mn-ea"/>
                <a:sym typeface="+mn-lt"/>
              </a:rPr>
              <a:t>，</a:t>
            </a:r>
            <a:r>
              <a:rPr lang="en-US" sz="2135" dirty="0">
                <a:solidFill>
                  <a:srgbClr val="404040"/>
                </a:solidFill>
                <a:cs typeface="+mn-ea"/>
                <a:sym typeface="+mn-lt"/>
              </a:rPr>
              <a:t>套模板</a:t>
            </a:r>
            <a:r>
              <a:rPr lang="zh-CN" altLang="en-US" sz="2135" dirty="0">
                <a:solidFill>
                  <a:srgbClr val="404040"/>
                </a:solidFill>
                <a:cs typeface="+mn-ea"/>
                <a:sym typeface="+mn-lt"/>
              </a:rPr>
              <a:t>后得到</a:t>
            </a:r>
            <a:r>
              <a:rPr lang="zh-CN" altLang="en-US" sz="2135" b="1" dirty="0">
                <a:solidFill>
                  <a:srgbClr val="404040"/>
                </a:solidFill>
                <a:cs typeface="+mn-ea"/>
                <a:sym typeface="+mn-lt"/>
              </a:rPr>
              <a:t>下图二</a:t>
            </a:r>
            <a:endParaRPr lang="zh-CN" altLang="en-US" sz="2135" b="1" dirty="0">
              <a:solidFill>
                <a:srgbClr val="404040"/>
              </a:solidFill>
              <a:cs typeface="+mn-ea"/>
              <a:sym typeface="+mn-lt"/>
            </a:endParaRPr>
          </a:p>
          <a:p>
            <a:pPr>
              <a:lnSpc>
                <a:spcPct val="150000"/>
              </a:lnSpc>
              <a:buSzPct val="100000"/>
            </a:pPr>
            <a:endParaRPr lang="en-US" sz="2135" dirty="0">
              <a:solidFill>
                <a:srgbClr val="404040"/>
              </a:solidFill>
              <a:cs typeface="+mn-ea"/>
              <a:sym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05</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精读结果：期货</a:t>
            </a:r>
            <a:endParaRPr lang="zh-CN" altLang="en-US" sz="5600" b="1" dirty="0">
              <a:solidFill>
                <a:srgbClr val="9A0001"/>
              </a:solidFill>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内容概览</a:t>
            </a:r>
            <a:endParaRPr lang="zh-CN" altLang="en-US" sz="3500" b="1" dirty="0">
              <a:solidFill>
                <a:srgbClr val="9A0001"/>
              </a:solidFill>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en-US" sz="2240" b="1" dirty="0">
                <a:solidFill>
                  <a:srgbClr val="404040"/>
                </a:solidFill>
                <a:cs typeface="+mn-ea"/>
                <a:sym typeface="+mn-lt"/>
              </a:rPr>
              <a:t>三篇文献结合分析</a:t>
            </a:r>
            <a:endParaRPr lang="en-US" sz="2240" b="1" dirty="0">
              <a:cs typeface="+mn-ea"/>
              <a:sym typeface="+mn-lt"/>
            </a:endParaRPr>
          </a:p>
          <a:p>
            <a:pPr marL="457200" indent="-457200">
              <a:lnSpc>
                <a:spcPct val="150000"/>
              </a:lnSpc>
              <a:buSzPct val="100000"/>
              <a:buChar char="•"/>
            </a:pPr>
            <a:r>
              <a:rPr lang="en-US" sz="2240" b="1" dirty="0">
                <a:solidFill>
                  <a:srgbClr val="404040"/>
                </a:solidFill>
                <a:cs typeface="+mn-ea"/>
                <a:sym typeface="+mn-lt"/>
              </a:rPr>
              <a:t>进一步分析</a:t>
            </a:r>
            <a:endParaRPr lang="en-US" sz="2240" b="1" dirty="0">
              <a:cs typeface="+mn-ea"/>
              <a:sym typeface="+mn-lt"/>
            </a:endParaRPr>
          </a:p>
          <a:p>
            <a:pPr marL="457200" indent="-457200">
              <a:lnSpc>
                <a:spcPct val="150000"/>
              </a:lnSpc>
              <a:buSzPct val="100000"/>
              <a:buChar char="•"/>
            </a:pPr>
            <a:r>
              <a:rPr lang="en-US" sz="2240" b="1" dirty="0">
                <a:solidFill>
                  <a:srgbClr val="404040"/>
                </a:solidFill>
                <a:cs typeface="+mn-ea"/>
                <a:sym typeface="+mn-lt"/>
              </a:rPr>
              <a:t>结论</a:t>
            </a:r>
            <a:endParaRPr lang="en-US" sz="2240" b="1" dirty="0">
              <a:cs typeface="+mn-ea"/>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三篇文献结合分析</a:t>
            </a:r>
            <a:endParaRPr lang="en-US" sz="3500" dirty="0">
              <a:cs typeface="+mn-ea"/>
              <a:sym typeface="+mn-lt"/>
            </a:endParaRPr>
          </a:p>
        </p:txBody>
      </p:sp>
      <p:sp>
        <p:nvSpPr>
          <p:cNvPr id="3" name="Text 1"/>
          <p:cNvSpPr/>
          <p:nvPr/>
        </p:nvSpPr>
        <p:spPr>
          <a:xfrm>
            <a:off x="501650" y="1041401"/>
            <a:ext cx="10476983" cy="4940300"/>
          </a:xfrm>
          <a:prstGeom prst="rect">
            <a:avLst/>
          </a:prstGeom>
          <a:noFill/>
        </p:spPr>
        <p:txBody>
          <a:bodyPr wrap="square" rtlCol="0" anchor="t"/>
          <a:lstStyle/>
          <a:p>
            <a:pPr>
              <a:lnSpc>
                <a:spcPct val="150000"/>
              </a:lnSpc>
              <a:buSzPct val="100000"/>
            </a:pPr>
            <a:r>
              <a:rPr lang="en-US" sz="1865" dirty="0">
                <a:solidFill>
                  <a:srgbClr val="404040"/>
                </a:solidFill>
                <a:cs typeface="+mn-ea"/>
                <a:sym typeface="+mn-lt"/>
              </a:rPr>
              <a:t>目前，我已经查阅了您提供的三篇关于期货的论文，但由于时间限制，我还没有完全完成您的要求。以下是我目前所做分析的总结：</a:t>
            </a:r>
            <a:endParaRPr lang="en-US" sz="1865" dirty="0">
              <a:cs typeface="+mn-ea"/>
              <a:sym typeface="+mn-lt"/>
            </a:endParaRPr>
          </a:p>
          <a:p>
            <a:pPr marL="457200" indent="-457200">
              <a:lnSpc>
                <a:spcPct val="150000"/>
              </a:lnSpc>
              <a:buSzPct val="100000"/>
              <a:buChar char="•"/>
            </a:pPr>
            <a:r>
              <a:rPr lang="en-US" sz="1865" b="1" dirty="0">
                <a:solidFill>
                  <a:srgbClr val="404040"/>
                </a:solidFill>
                <a:cs typeface="+mn-ea"/>
                <a:sym typeface="+mn-lt"/>
              </a:rPr>
              <a:t>关于这三篇论文的异同点和关联之处的分析：</a:t>
            </a:r>
            <a:endParaRPr lang="en-US" sz="1865" b="1" dirty="0">
              <a:cs typeface="+mn-ea"/>
              <a:sym typeface="+mn-lt"/>
            </a:endParaRPr>
          </a:p>
          <a:p>
            <a:pPr marL="1066800" lvl="1" indent="-457200">
              <a:lnSpc>
                <a:spcPct val="150000"/>
              </a:lnSpc>
              <a:buSzPct val="100000"/>
              <a:buChar char="•"/>
            </a:pPr>
            <a:r>
              <a:rPr lang="en-US" sz="1865" b="1" dirty="0">
                <a:solidFill>
                  <a:srgbClr val="404040"/>
                </a:solidFill>
                <a:cs typeface="+mn-ea"/>
                <a:sym typeface="+mn-lt"/>
              </a:rPr>
              <a:t>共同点：</a:t>
            </a:r>
            <a:r>
              <a:rPr lang="en-US" sz="1865" dirty="0">
                <a:solidFill>
                  <a:srgbClr val="404040"/>
                </a:solidFill>
                <a:cs typeface="+mn-ea"/>
                <a:sym typeface="+mn-lt"/>
              </a:rPr>
              <a:t>三篇论文都集中在期货市场的理论与实践分析上，涉及了期货定价、市场风险以及期货合约的应用。</a:t>
            </a:r>
            <a:endParaRPr lang="en-US" sz="1865" dirty="0">
              <a:solidFill>
                <a:srgbClr val="404040"/>
              </a:solidFill>
              <a:cs typeface="+mn-ea"/>
              <a:sym typeface="+mn-lt"/>
            </a:endParaRPr>
          </a:p>
          <a:p>
            <a:pPr marL="1066800" lvl="1" indent="-457200">
              <a:lnSpc>
                <a:spcPct val="150000"/>
              </a:lnSpc>
              <a:buSzPct val="100000"/>
              <a:buChar char="•"/>
            </a:pPr>
            <a:r>
              <a:rPr lang="en-US" sz="1865" b="1" dirty="0">
                <a:solidFill>
                  <a:srgbClr val="404040"/>
                </a:solidFill>
                <a:cs typeface="+mn-ea"/>
                <a:sym typeface="+mn-lt"/>
              </a:rPr>
              <a:t> 不同点：</a:t>
            </a:r>
            <a:r>
              <a:rPr lang="en-US" sz="1865" dirty="0">
                <a:solidFill>
                  <a:srgbClr val="404040"/>
                </a:solidFill>
                <a:cs typeface="+mn-ea"/>
                <a:sym typeface="+mn-lt"/>
              </a:rPr>
              <a:t>每篇论文关注的具体主题不同，第一篇聚焦自然资源投资估值，第二篇探讨石油市场的随机便利收益，而第三篇则针对期货交易与商品储存之间的关系进行分析。</a:t>
            </a:r>
            <a:endParaRPr lang="en-US" sz="1865" dirty="0">
              <a:cs typeface="+mn-ea"/>
              <a:sym typeface="+mn-lt"/>
            </a:endParaRPr>
          </a:p>
          <a:p>
            <a:pPr marL="457200" indent="-457200">
              <a:lnSpc>
                <a:spcPct val="150000"/>
              </a:lnSpc>
              <a:buSzPct val="100000"/>
              <a:buChar char="•"/>
            </a:pPr>
            <a:r>
              <a:rPr lang="en-US" sz="1865" b="1" dirty="0">
                <a:solidFill>
                  <a:srgbClr val="404040"/>
                </a:solidFill>
                <a:cs typeface="+mn-ea"/>
                <a:sym typeface="+mn-lt"/>
              </a:rPr>
              <a:t>关于期货领域的研究主题和趋势：</a:t>
            </a:r>
            <a:endParaRPr lang="en-US" sz="1865" b="1" dirty="0">
              <a:cs typeface="+mn-ea"/>
              <a:sym typeface="+mn-lt"/>
            </a:endParaRPr>
          </a:p>
          <a:p>
            <a:pPr marL="1066800" lvl="1" indent="-457200">
              <a:lnSpc>
                <a:spcPct val="150000"/>
              </a:lnSpc>
              <a:buSzPct val="100000"/>
              <a:buChar char="•"/>
            </a:pPr>
            <a:r>
              <a:rPr lang="en-US" sz="1865" b="1" dirty="0">
                <a:solidFill>
                  <a:srgbClr val="404040"/>
                </a:solidFill>
                <a:cs typeface="+mn-ea"/>
                <a:sym typeface="+mn-lt"/>
              </a:rPr>
              <a:t>研究主题：</a:t>
            </a:r>
            <a:r>
              <a:rPr lang="en-US" sz="1865" dirty="0">
                <a:solidFill>
                  <a:srgbClr val="404040"/>
                </a:solidFill>
                <a:cs typeface="+mn-ea"/>
                <a:sym typeface="+mn-lt"/>
              </a:rPr>
              <a:t>期货市场定价机制、风险管理、商品市场与期货市场之间的关系等。</a:t>
            </a:r>
            <a:endParaRPr lang="en-US" sz="1865" dirty="0">
              <a:solidFill>
                <a:srgbClr val="404040"/>
              </a:solidFill>
              <a:cs typeface="+mn-ea"/>
              <a:sym typeface="+mn-lt"/>
            </a:endParaRPr>
          </a:p>
          <a:p>
            <a:pPr marL="1066800" lvl="1" indent="-457200">
              <a:lnSpc>
                <a:spcPct val="150000"/>
              </a:lnSpc>
              <a:buSzPct val="100000"/>
              <a:buChar char="•"/>
            </a:pPr>
            <a:r>
              <a:rPr lang="en-US" sz="1865" b="1" dirty="0">
                <a:solidFill>
                  <a:srgbClr val="404040"/>
                </a:solidFill>
                <a:cs typeface="+mn-ea"/>
                <a:sym typeface="+mn-lt"/>
              </a:rPr>
              <a:t>研究趋势：</a:t>
            </a:r>
            <a:r>
              <a:rPr lang="en-US" sz="1865" dirty="0">
                <a:solidFill>
                  <a:srgbClr val="404040"/>
                </a:solidFill>
                <a:cs typeface="+mn-ea"/>
                <a:sym typeface="+mn-lt"/>
              </a:rPr>
              <a:t>从更加宏观的角度分析期货市场，结合实证研究和理论模型，同时对特定商品（如自然资源）进行深入分析。</a:t>
            </a:r>
            <a:endParaRPr lang="en-US" sz="1865" dirty="0">
              <a:cs typeface="+mn-ea"/>
              <a:sym typeface="+mn-lt"/>
            </a:endParaRPr>
          </a:p>
          <a:p>
            <a:pPr>
              <a:lnSpc>
                <a:spcPct val="150000"/>
              </a:lnSpc>
              <a:buSzPct val="100000"/>
            </a:pPr>
            <a:r>
              <a:rPr lang="en-US" sz="1865" dirty="0">
                <a:solidFill>
                  <a:srgbClr val="404040"/>
                </a:solidFill>
                <a:cs typeface="+mn-ea"/>
                <a:sym typeface="+mn-lt"/>
              </a:rPr>
              <a:t>由于时间限制，目前的分析还不够全面，我将继续对论文进行深入研究，并补充更详细的信息。</a:t>
            </a:r>
            <a:endParaRPr lang="en-US" sz="1865" dirty="0">
              <a:solidFill>
                <a:srgbClr val="404040"/>
              </a:solidFill>
              <a:cs typeface="+mn-ea"/>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进一步分析</a:t>
            </a:r>
            <a:endParaRPr lang="en-US" sz="3500" dirty="0">
              <a:cs typeface="+mn-ea"/>
              <a:sym typeface="+mn-lt"/>
            </a:endParaRPr>
          </a:p>
        </p:txBody>
      </p:sp>
      <p:sp>
        <p:nvSpPr>
          <p:cNvPr id="3" name="Text 1"/>
          <p:cNvSpPr/>
          <p:nvPr/>
        </p:nvSpPr>
        <p:spPr>
          <a:xfrm>
            <a:off x="501651" y="1041401"/>
            <a:ext cx="10459483" cy="4940300"/>
          </a:xfrm>
          <a:prstGeom prst="rect">
            <a:avLst/>
          </a:prstGeom>
          <a:noFill/>
        </p:spPr>
        <p:txBody>
          <a:bodyPr wrap="square" rtlCol="0" anchor="t"/>
          <a:lstStyle/>
          <a:p>
            <a:pPr marL="457200" indent="-457200">
              <a:lnSpc>
                <a:spcPct val="150000"/>
              </a:lnSpc>
              <a:buFontTx/>
              <a:buChar char="•"/>
            </a:pPr>
            <a:r>
              <a:rPr lang="en-US" sz="1865" b="1" dirty="0">
                <a:solidFill>
                  <a:srgbClr val="404040"/>
                </a:solidFill>
                <a:cs typeface="+mn-ea"/>
                <a:sym typeface="+mn-lt"/>
              </a:rPr>
              <a:t>异同点和关联之处</a:t>
            </a:r>
            <a:endParaRPr lang="en-US" sz="1865" b="1"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1865" b="1" dirty="0">
                <a:solidFill>
                  <a:srgbClr val="404040"/>
                </a:solidFill>
                <a:cs typeface="+mn-ea"/>
                <a:sym typeface="+mn-lt"/>
              </a:rPr>
              <a:t>共同点：</a:t>
            </a:r>
            <a:r>
              <a:rPr lang="en-US" sz="1865" dirty="0">
                <a:solidFill>
                  <a:srgbClr val="404040"/>
                </a:solidFill>
                <a:cs typeface="+mn-ea"/>
                <a:sym typeface="+mn-lt"/>
              </a:rPr>
              <a:t>三篇论文都集中在期货市场的理论与实践分析上，探讨了期货定价、市场风险以及期货合约的应用。</a:t>
            </a:r>
            <a:endParaRPr lang="en-US" sz="1865"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1865" b="1" dirty="0">
                <a:solidFill>
                  <a:srgbClr val="404040"/>
                </a:solidFill>
                <a:cs typeface="+mn-ea"/>
                <a:sym typeface="+mn-lt"/>
              </a:rPr>
              <a:t>不同点</a:t>
            </a:r>
            <a:r>
              <a:rPr lang="en-US" sz="1865" dirty="0">
                <a:solidFill>
                  <a:srgbClr val="404040"/>
                </a:solidFill>
                <a:cs typeface="+mn-ea"/>
                <a:sym typeface="+mn-lt"/>
              </a:rPr>
              <a:t>：每篇论文的具体主题不同。第一篇聚焦自然资源投资估值，第二篇探讨油价市场的随机便利收益，而第三篇则针对期货交易与商品储存之间的关系进行分析。</a:t>
            </a:r>
            <a:endParaRPr lang="en-US" sz="1865"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1865" b="1" dirty="0">
                <a:solidFill>
                  <a:srgbClr val="404040"/>
                </a:solidFill>
                <a:cs typeface="+mn-ea"/>
                <a:sym typeface="+mn-lt"/>
              </a:rPr>
              <a:t>关联之处</a:t>
            </a:r>
            <a:r>
              <a:rPr lang="en-US" sz="1865" dirty="0">
                <a:solidFill>
                  <a:srgbClr val="404040"/>
                </a:solidFill>
                <a:cs typeface="+mn-ea"/>
                <a:sym typeface="+mn-lt"/>
              </a:rPr>
              <a:t>：这三篇论文都涉及了期货价格与现货价格之间的关系，以及期货市场如何影响商品的价值和储存决策。它们都强调了期货市场对理解和管理商品市场风险的重要性。</a:t>
            </a:r>
            <a:endParaRPr lang="en-US" sz="1865" dirty="0">
              <a:cs typeface="+mn-ea"/>
              <a:sym typeface="+mn-lt"/>
            </a:endParaRPr>
          </a:p>
          <a:p>
            <a:pPr marL="457200" indent="-457200">
              <a:lnSpc>
                <a:spcPct val="150000"/>
              </a:lnSpc>
              <a:buFontTx/>
              <a:buChar char="•"/>
            </a:pPr>
            <a:r>
              <a:rPr lang="en-US" sz="1865" b="1" dirty="0">
                <a:solidFill>
                  <a:srgbClr val="404040"/>
                </a:solidFill>
                <a:cs typeface="+mn-ea"/>
                <a:sym typeface="+mn-lt"/>
              </a:rPr>
              <a:t>期货领域的研究主题和趋势</a:t>
            </a:r>
            <a:endParaRPr lang="en-US" sz="1865" b="1" dirty="0">
              <a:solidFill>
                <a:srgbClr val="404040"/>
              </a:solidFill>
              <a:cs typeface="+mn-ea"/>
              <a:sym typeface="+mn-lt"/>
            </a:endParaRPr>
          </a:p>
          <a:p>
            <a:pPr marL="838200" lvl="2" indent="-228600">
              <a:lnSpc>
                <a:spcPct val="150000"/>
              </a:lnSpc>
              <a:buFont typeface="Arial" panose="020B0604020202020204" pitchFamily="34" charset="0"/>
              <a:buChar char="•"/>
            </a:pPr>
            <a:r>
              <a:rPr lang="en-US" sz="1865" b="1" dirty="0">
                <a:solidFill>
                  <a:srgbClr val="404040"/>
                </a:solidFill>
                <a:cs typeface="+mn-ea"/>
                <a:sym typeface="+mn-lt"/>
              </a:rPr>
              <a:t>研究主题：</a:t>
            </a:r>
            <a:r>
              <a:rPr lang="en-US" sz="1865" dirty="0">
                <a:solidFill>
                  <a:srgbClr val="404040"/>
                </a:solidFill>
                <a:cs typeface="+mn-ea"/>
                <a:sym typeface="+mn-lt"/>
              </a:rPr>
              <a:t>期货市场定价机制、风险管理、商品市场与期货市场之间的关系、市场微观结构及其对定价的影响。</a:t>
            </a:r>
            <a:endParaRPr lang="en-US" sz="1865" b="1" dirty="0">
              <a:solidFill>
                <a:srgbClr val="404040"/>
              </a:solidFill>
              <a:cs typeface="+mn-ea"/>
              <a:sym typeface="+mn-lt"/>
            </a:endParaRPr>
          </a:p>
          <a:p>
            <a:pPr marL="838200" lvl="2" indent="-228600">
              <a:lnSpc>
                <a:spcPct val="150000"/>
              </a:lnSpc>
              <a:buFont typeface="Arial" panose="020B0604020202020204" pitchFamily="34" charset="0"/>
              <a:buChar char="•"/>
            </a:pPr>
            <a:r>
              <a:rPr lang="en-US" sz="1865" b="1" dirty="0">
                <a:solidFill>
                  <a:srgbClr val="404040"/>
                </a:solidFill>
                <a:cs typeface="+mn-ea"/>
                <a:sym typeface="+mn-lt"/>
              </a:rPr>
              <a:t>研究趋势：</a:t>
            </a:r>
            <a:r>
              <a:rPr lang="en-US" sz="1865" dirty="0">
                <a:solidFill>
                  <a:srgbClr val="404040"/>
                </a:solidFill>
                <a:cs typeface="+mn-ea"/>
                <a:sym typeface="+mn-lt"/>
              </a:rPr>
              <a:t>趋向于结合实证研究和理论模型，以宏观和微观的视角分析特定商品（如自然资源和农产品）在期货市场中的表现，以及期货市场如何影响这些商品的经济决策。</a:t>
            </a:r>
            <a:endParaRPr lang="en-US" sz="1865" b="1" dirty="0">
              <a:solidFill>
                <a:srgbClr val="404040"/>
              </a:solidFill>
              <a:cs typeface="+mn-ea"/>
              <a:sym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进一步分析</a:t>
            </a:r>
            <a:endParaRPr lang="en-US" sz="3500" dirty="0">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FontTx/>
              <a:buChar char="•"/>
            </a:pPr>
            <a:r>
              <a:rPr lang="en-US" sz="2400" b="1" dirty="0">
                <a:solidFill>
                  <a:srgbClr val="404040"/>
                </a:solidFill>
                <a:cs typeface="+mn-ea"/>
                <a:sym typeface="+mn-lt"/>
              </a:rPr>
              <a:t>期货相关论文共性分析</a:t>
            </a:r>
            <a:endParaRPr lang="en-US" sz="2400" b="1" dirty="0">
              <a:solidFill>
                <a:srgbClr val="404040"/>
              </a:solidFill>
              <a:cs typeface="+mn-ea"/>
              <a:sym typeface="+mn-lt"/>
            </a:endParaRPr>
          </a:p>
          <a:p>
            <a:pPr marL="1066800" lvl="1" indent="-457200">
              <a:lnSpc>
                <a:spcPct val="150000"/>
              </a:lnSpc>
              <a:buFontTx/>
              <a:buChar char="•"/>
            </a:pPr>
            <a:r>
              <a:rPr lang="en-US" sz="2135" b="1" dirty="0">
                <a:solidFill>
                  <a:srgbClr val="404040"/>
                </a:solidFill>
                <a:cs typeface="+mn-ea"/>
                <a:sym typeface="+mn-lt"/>
              </a:rPr>
              <a:t>共性概述</a:t>
            </a:r>
            <a:r>
              <a:rPr lang="en-US" sz="2135" dirty="0">
                <a:solidFill>
                  <a:srgbClr val="404040"/>
                </a:solidFill>
                <a:cs typeface="+mn-ea"/>
                <a:sym typeface="+mn-lt"/>
              </a:rPr>
              <a:t>:</a:t>
            </a:r>
            <a:r>
              <a:rPr lang="en-US" sz="2135" b="1" dirty="0">
                <a:solidFill>
                  <a:srgbClr val="404040"/>
                </a:solidFill>
                <a:cs typeface="+mn-ea"/>
                <a:sym typeface="+mn-lt"/>
              </a:rPr>
              <a:t> </a:t>
            </a:r>
            <a:r>
              <a:rPr lang="en-US" sz="2135" dirty="0">
                <a:solidFill>
                  <a:srgbClr val="404040"/>
                </a:solidFill>
                <a:cs typeface="+mn-ea"/>
                <a:sym typeface="+mn-lt"/>
              </a:rPr>
              <a:t>三篇论文均集中于</a:t>
            </a:r>
            <a:r>
              <a:rPr lang="en-US" sz="2135" b="1" dirty="0">
                <a:solidFill>
                  <a:srgbClr val="404040"/>
                </a:solidFill>
                <a:cs typeface="+mn-ea"/>
                <a:sym typeface="+mn-lt"/>
              </a:rPr>
              <a:t>期货市场</a:t>
            </a:r>
            <a:r>
              <a:rPr lang="en-US" sz="2135" dirty="0">
                <a:solidFill>
                  <a:srgbClr val="404040"/>
                </a:solidFill>
                <a:cs typeface="+mn-ea"/>
                <a:sym typeface="+mn-lt"/>
              </a:rPr>
              <a:t>的深入理论和实践分析，涉及到期货定价、市场风险以及期货合约在不同市场环境中的应用。这些研究表明了期货市场在理解和管理商品市场风险方面的核心作用。</a:t>
            </a:r>
            <a:endParaRPr lang="en-US" sz="2135" dirty="0">
              <a:cs typeface="+mn-ea"/>
              <a:sym typeface="+mn-lt"/>
            </a:endParaRPr>
          </a:p>
          <a:p>
            <a:pPr marL="457200" indent="-457200">
              <a:lnSpc>
                <a:spcPct val="150000"/>
              </a:lnSpc>
              <a:buFontTx/>
              <a:buChar char="•"/>
            </a:pPr>
            <a:r>
              <a:rPr lang="en-US" sz="2400" b="1" dirty="0">
                <a:solidFill>
                  <a:srgbClr val="404040"/>
                </a:solidFill>
                <a:cs typeface="+mn-ea"/>
                <a:sym typeface="+mn-lt"/>
              </a:rPr>
              <a:t>主要共性点:</a:t>
            </a:r>
            <a:endParaRPr lang="en-US" sz="2400" b="1"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2135" dirty="0">
                <a:solidFill>
                  <a:srgbClr val="404040"/>
                </a:solidFill>
                <a:cs typeface="+mn-ea"/>
                <a:sym typeface="+mn-lt"/>
              </a:rPr>
              <a:t>期货定价机制探索： </a:t>
            </a:r>
            <a:endParaRPr lang="en-US" sz="2135"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2135" dirty="0">
                <a:solidFill>
                  <a:srgbClr val="404040"/>
                </a:solidFill>
                <a:cs typeface="+mn-ea"/>
                <a:sym typeface="+mn-lt"/>
              </a:rPr>
              <a:t>市场风险管理： </a:t>
            </a:r>
            <a:endParaRPr lang="en-US" sz="2135" dirty="0">
              <a:solidFill>
                <a:srgbClr val="404040"/>
              </a:solidFill>
              <a:cs typeface="+mn-ea"/>
              <a:sym typeface="+mn-lt"/>
            </a:endParaRPr>
          </a:p>
          <a:p>
            <a:pPr marL="838200" lvl="2" indent="-228600">
              <a:lnSpc>
                <a:spcPct val="150000"/>
              </a:lnSpc>
              <a:buSzPct val="100000"/>
              <a:buFont typeface="Arial" panose="020B0604020202020204" pitchFamily="34" charset="0"/>
              <a:buChar char="•"/>
            </a:pPr>
            <a:r>
              <a:rPr lang="en-US" sz="2135" dirty="0">
                <a:solidFill>
                  <a:srgbClr val="404040"/>
                </a:solidFill>
                <a:cs typeface="+mn-ea"/>
                <a:sym typeface="+mn-lt"/>
              </a:rPr>
              <a:t>期货合约应用的多样性： </a:t>
            </a:r>
            <a:endParaRPr lang="en-US" sz="2135" dirty="0">
              <a:solidFill>
                <a:srgbClr val="404040"/>
              </a:solidFill>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结论</a:t>
            </a:r>
            <a:endParaRPr lang="en-US" sz="3500" dirty="0">
              <a:cs typeface="+mn-ea"/>
              <a:sym typeface="+mn-lt"/>
            </a:endParaRPr>
          </a:p>
        </p:txBody>
      </p:sp>
      <p:sp>
        <p:nvSpPr>
          <p:cNvPr id="3" name="Text 1"/>
          <p:cNvSpPr/>
          <p:nvPr/>
        </p:nvSpPr>
        <p:spPr>
          <a:xfrm>
            <a:off x="502073" y="1041401"/>
            <a:ext cx="11079480"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这些论文共同揭示了期货市场在全球经济中的重要地位，尤其是在理解和管理与自然资源和商品相关的市场风险方面。通过对这些论文的研究，可以深入了解期货市场的复杂性以及其在全球贸易和投资决策中的重要作用。</a:t>
            </a:r>
            <a:r>
              <a:rPr lang="zh-CN" altLang="en-US" sz="2240" dirty="0">
                <a:solidFill>
                  <a:srgbClr val="404040"/>
                </a:solidFill>
                <a:cs typeface="+mn-ea"/>
                <a:sym typeface="+mn-lt"/>
              </a:rPr>
              <a:t>输出结果图如下：</a:t>
            </a:r>
            <a:endParaRPr lang="zh-CN" altLang="en-US" sz="2240" dirty="0">
              <a:solidFill>
                <a:srgbClr val="404040"/>
              </a:solidFill>
              <a:cs typeface="+mn-ea"/>
              <a:sym typeface="+mn-lt"/>
            </a:endParaRPr>
          </a:p>
        </p:txBody>
      </p:sp>
      <p:pic>
        <p:nvPicPr>
          <p:cNvPr id="4" name="Image 0" descr="https://assets.mindshow.fun/file/7136328/20231210133143_xmqd.jpg?x-oss-process=style/img"/>
          <p:cNvPicPr>
            <a:picLocks noChangeAspect="1"/>
          </p:cNvPicPr>
          <p:nvPr/>
        </p:nvPicPr>
        <p:blipFill>
          <a:blip r:embed="rId1"/>
          <a:stretch>
            <a:fillRect/>
          </a:stretch>
        </p:blipFill>
        <p:spPr>
          <a:xfrm>
            <a:off x="2236894" y="2905760"/>
            <a:ext cx="7718213" cy="32918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06</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精读结果：互换</a:t>
            </a:r>
            <a:endParaRPr lang="zh-CN" altLang="en-US" sz="5600" b="1" dirty="0">
              <a:solidFill>
                <a:srgbClr val="9A0001"/>
              </a:solidFill>
              <a:cs typeface="+mn-ea"/>
              <a:sym typeface="+mn-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内容概览</a:t>
            </a:r>
            <a:endParaRPr lang="zh-CN" altLang="en-US" sz="3500" b="1" dirty="0">
              <a:solidFill>
                <a:srgbClr val="9A0001"/>
              </a:solidFill>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en-US" sz="2240" b="1" dirty="0">
                <a:solidFill>
                  <a:srgbClr val="404040"/>
                </a:solidFill>
                <a:cs typeface="+mn-ea"/>
                <a:sym typeface="+mn-lt"/>
              </a:rPr>
              <a:t>三篇文章结合</a:t>
            </a:r>
            <a:r>
              <a:rPr lang="zh-CN" altLang="en-US" sz="2240" b="1" dirty="0">
                <a:solidFill>
                  <a:srgbClr val="404040"/>
                </a:solidFill>
                <a:cs typeface="+mn-ea"/>
                <a:sym typeface="+mn-lt"/>
              </a:rPr>
              <a:t>分析</a:t>
            </a:r>
            <a:endParaRPr lang="en-US" sz="2240" b="1" dirty="0">
              <a:cs typeface="+mn-ea"/>
              <a:sym typeface="+mn-lt"/>
            </a:endParaRPr>
          </a:p>
          <a:p>
            <a:pPr marL="457200" indent="-457200">
              <a:lnSpc>
                <a:spcPct val="150000"/>
              </a:lnSpc>
              <a:buSzPct val="100000"/>
              <a:buChar char="•"/>
            </a:pPr>
            <a:r>
              <a:rPr lang="en-US" sz="2240" b="1" dirty="0">
                <a:solidFill>
                  <a:srgbClr val="404040"/>
                </a:solidFill>
                <a:cs typeface="+mn-ea"/>
                <a:sym typeface="+mn-lt"/>
              </a:rPr>
              <a:t>三篇互换相关论文的共性</a:t>
            </a:r>
            <a:endParaRPr lang="en-US" sz="2240" b="1" dirty="0">
              <a:solidFill>
                <a:srgbClr val="404040"/>
              </a:solidFill>
              <a:cs typeface="+mn-ea"/>
              <a:sym typeface="+mn-lt"/>
            </a:endParaRPr>
          </a:p>
          <a:p>
            <a:pPr marL="457200" indent="-457200">
              <a:lnSpc>
                <a:spcPct val="150000"/>
              </a:lnSpc>
              <a:buSzPct val="100000"/>
              <a:buChar char="•"/>
            </a:pPr>
            <a:r>
              <a:rPr lang="zh-CN" altLang="en-US" sz="2240" b="1" dirty="0">
                <a:solidFill>
                  <a:srgbClr val="404040"/>
                </a:solidFill>
                <a:cs typeface="+mn-ea"/>
                <a:sym typeface="+mn-lt"/>
              </a:rPr>
              <a:t>总结</a:t>
            </a:r>
            <a:endParaRPr lang="zh-CN" altLang="en-US" sz="2240" b="1" dirty="0">
              <a:solidFill>
                <a:srgbClr val="404040"/>
              </a:solidFill>
              <a:cs typeface="+mn-ea"/>
              <a:sym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三篇文章结合</a:t>
            </a:r>
            <a:r>
              <a:rPr lang="zh-CN" altLang="en-US" sz="3500" b="1" dirty="0">
                <a:solidFill>
                  <a:srgbClr val="9A0001"/>
                </a:solidFill>
                <a:cs typeface="+mn-ea"/>
                <a:sym typeface="+mn-lt"/>
              </a:rPr>
              <a:t>分析</a:t>
            </a:r>
            <a:endParaRPr lang="zh-CN" altLang="en-US" sz="3500" b="1" dirty="0">
              <a:solidFill>
                <a:srgbClr val="9A0001"/>
              </a:solidFill>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a:lnSpc>
                <a:spcPct val="150000"/>
              </a:lnSpc>
              <a:buSzPct val="100000"/>
            </a:pPr>
            <a:r>
              <a:rPr lang="en-US" sz="2145" dirty="0">
                <a:solidFill>
                  <a:srgbClr val="404040"/>
                </a:solidFill>
                <a:cs typeface="+mn-ea"/>
                <a:sym typeface="+mn-lt"/>
              </a:rPr>
              <a:t>在分析这三篇互换相关论文的异同点和关联之处时，我们可以从各自的研究焦点、理论基础、方法论、主要发现等方面进行考察。总体而言，这三篇论文各自在互换领域提供了独特的视角和贡献，反映出该领域研究的多样性和深度。</a:t>
            </a:r>
            <a:endParaRPr lang="en-US" sz="2145" dirty="0">
              <a:cs typeface="+mn-ea"/>
              <a:sym typeface="+mn-lt"/>
            </a:endParaRPr>
          </a:p>
          <a:p>
            <a:pPr>
              <a:lnSpc>
                <a:spcPct val="150000"/>
              </a:lnSpc>
              <a:buSzPct val="100000"/>
            </a:pPr>
            <a:r>
              <a:rPr lang="en-US" sz="2145" dirty="0">
                <a:solidFill>
                  <a:srgbClr val="404040"/>
                </a:solidFill>
                <a:cs typeface="+mn-ea"/>
                <a:sym typeface="+mn-lt"/>
              </a:rPr>
              <a:t>这三篇论文的对比分析以及互换领域的研究主题和研究趋势的总结</a:t>
            </a:r>
            <a:r>
              <a:rPr lang="zh-CN" altLang="en-US" sz="2145" dirty="0">
                <a:solidFill>
                  <a:srgbClr val="404040"/>
                </a:solidFill>
                <a:cs typeface="+mn-ea"/>
                <a:sym typeface="+mn-lt"/>
              </a:rPr>
              <a:t>主要分为四方面</a:t>
            </a:r>
            <a:r>
              <a:rPr lang="en-US" sz="2145" dirty="0">
                <a:solidFill>
                  <a:srgbClr val="404040"/>
                </a:solidFill>
                <a:cs typeface="+mn-ea"/>
                <a:sym typeface="+mn-lt"/>
              </a:rPr>
              <a:t>：</a:t>
            </a:r>
            <a:endParaRPr lang="en-US" sz="2145" dirty="0">
              <a:cs typeface="+mn-ea"/>
              <a:sym typeface="+mn-lt"/>
            </a:endParaRPr>
          </a:p>
          <a:p>
            <a:pPr marL="1066800" lvl="1" indent="-457200">
              <a:lnSpc>
                <a:spcPct val="150000"/>
              </a:lnSpc>
              <a:buFontTx/>
              <a:buChar char="•"/>
            </a:pPr>
            <a:r>
              <a:rPr lang="en-US" sz="2145" b="1" dirty="0">
                <a:solidFill>
                  <a:srgbClr val="404040"/>
                </a:solidFill>
                <a:cs typeface="+mn-ea"/>
                <a:sym typeface="+mn-lt"/>
              </a:rPr>
              <a:t>论文比较 </a:t>
            </a:r>
            <a:endParaRPr lang="en-US" sz="2145" b="1" dirty="0">
              <a:solidFill>
                <a:srgbClr val="404040"/>
              </a:solidFill>
              <a:cs typeface="+mn-ea"/>
              <a:sym typeface="+mn-lt"/>
            </a:endParaRPr>
          </a:p>
          <a:p>
            <a:pPr marL="1066800" lvl="1" indent="-457200">
              <a:lnSpc>
                <a:spcPct val="150000"/>
              </a:lnSpc>
              <a:buFontTx/>
              <a:buChar char="•"/>
            </a:pPr>
            <a:r>
              <a:rPr lang="en-US" sz="2145" b="1" dirty="0">
                <a:solidFill>
                  <a:srgbClr val="404040"/>
                </a:solidFill>
                <a:cs typeface="+mn-ea"/>
                <a:sym typeface="+mn-lt"/>
              </a:rPr>
              <a:t>研究方法和理论基础</a:t>
            </a:r>
            <a:endParaRPr lang="en-US" sz="2145" b="1" dirty="0">
              <a:solidFill>
                <a:srgbClr val="404040"/>
              </a:solidFill>
              <a:cs typeface="+mn-ea"/>
              <a:sym typeface="+mn-lt"/>
            </a:endParaRPr>
          </a:p>
          <a:p>
            <a:pPr marL="1066800" lvl="1" indent="-457200">
              <a:lnSpc>
                <a:spcPct val="150000"/>
              </a:lnSpc>
              <a:buFontTx/>
              <a:buChar char="•"/>
            </a:pPr>
            <a:r>
              <a:rPr lang="en-US" sz="2145" b="1" dirty="0">
                <a:solidFill>
                  <a:srgbClr val="404040"/>
                </a:solidFill>
                <a:cs typeface="+mn-ea"/>
                <a:sym typeface="+mn-lt"/>
              </a:rPr>
              <a:t>主要发现和应用 </a:t>
            </a:r>
            <a:endParaRPr lang="en-US" sz="2145" b="1" dirty="0">
              <a:solidFill>
                <a:srgbClr val="404040"/>
              </a:solidFill>
              <a:cs typeface="+mn-ea"/>
              <a:sym typeface="+mn-lt"/>
            </a:endParaRPr>
          </a:p>
          <a:p>
            <a:pPr marL="1066800" lvl="1" indent="-457200">
              <a:lnSpc>
                <a:spcPct val="150000"/>
              </a:lnSpc>
              <a:buFontTx/>
              <a:buChar char="•"/>
            </a:pPr>
            <a:r>
              <a:rPr lang="en-US" sz="2145" b="1" dirty="0">
                <a:solidFill>
                  <a:srgbClr val="404040"/>
                </a:solidFill>
                <a:cs typeface="+mn-ea"/>
                <a:sym typeface="+mn-lt"/>
              </a:rPr>
              <a:t>互换领域的研究主题和趋势</a:t>
            </a:r>
            <a:endParaRPr lang="en-US" sz="2145" b="1" dirty="0">
              <a:solidFill>
                <a:srgbClr val="404040"/>
              </a:solidFill>
              <a:cs typeface="+mn-ea"/>
              <a:sym typeface="+mn-lt"/>
            </a:endParaRPr>
          </a:p>
          <a:p>
            <a:pPr>
              <a:lnSpc>
                <a:spcPct val="150000"/>
              </a:lnSpc>
              <a:buSzPct val="100000"/>
            </a:pPr>
            <a:endParaRPr lang="en-US" sz="2145" b="1"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8" y="243841"/>
            <a:ext cx="9056793" cy="535940"/>
          </a:xfrm>
        </p:spPr>
        <p:txBody>
          <a:bodyPr/>
          <a:lstStyle/>
          <a:p>
            <a:r>
              <a:rPr>
                <a:latin typeface="+mn-lt"/>
                <a:ea typeface="+mn-ea"/>
                <a:sym typeface="+mn-lt"/>
              </a:rPr>
              <a:t>总结：使用</a:t>
            </a:r>
            <a:r>
              <a:rPr lang="en-US" altLang="zh-CN">
                <a:latin typeface="+mn-lt"/>
                <a:ea typeface="+mn-ea"/>
                <a:sym typeface="+mn-lt"/>
              </a:rPr>
              <a:t>ai</a:t>
            </a:r>
            <a:r>
              <a:rPr>
                <a:latin typeface="+mn-lt"/>
                <a:ea typeface="+mn-ea"/>
                <a:sym typeface="+mn-lt"/>
              </a:rPr>
              <a:t>自动生成</a:t>
            </a:r>
            <a:r>
              <a:rPr lang="en-US" altLang="zh-CN">
                <a:latin typeface="+mn-lt"/>
                <a:ea typeface="+mn-ea"/>
                <a:sym typeface="+mn-lt"/>
              </a:rPr>
              <a:t>ppt</a:t>
            </a:r>
            <a:r>
              <a:rPr>
                <a:latin typeface="+mn-lt"/>
                <a:ea typeface="+mn-ea"/>
                <a:sym typeface="+mn-lt"/>
              </a:rPr>
              <a:t>的体验</a:t>
            </a:r>
            <a:endParaRPr>
              <a:latin typeface="+mn-lt"/>
              <a:ea typeface="+mn-ea"/>
              <a:sym typeface="+mn-lt"/>
            </a:endParaRPr>
          </a:p>
        </p:txBody>
      </p:sp>
      <p:sp>
        <p:nvSpPr>
          <p:cNvPr id="7" name="文本占位符 6"/>
          <p:cNvSpPr>
            <a:spLocks noGrp="1"/>
          </p:cNvSpPr>
          <p:nvPr>
            <p:ph type="body" sz="quarter" idx="10"/>
            <p:custDataLst>
              <p:tags r:id="rId1"/>
            </p:custDataLst>
          </p:nvPr>
        </p:nvSpPr>
        <p:spPr>
          <a:xfrm>
            <a:off x="443654" y="944881"/>
            <a:ext cx="11275060" cy="5280660"/>
          </a:xfrm>
        </p:spPr>
        <p:txBody>
          <a:bodyPr anchor="t" anchorCtr="0">
            <a:normAutofit/>
          </a:bodyPr>
          <a:lstStyle/>
          <a:p>
            <a:pPr>
              <a:lnSpc>
                <a:spcPct val="150000"/>
              </a:lnSpc>
              <a:spcBef>
                <a:spcPts val="0"/>
              </a:spcBef>
            </a:pPr>
            <a:r>
              <a:rPr>
                <a:latin typeface="+mn-lt"/>
                <a:ea typeface="+mn-ea"/>
                <a:sym typeface="+mn-lt"/>
              </a:rPr>
              <a:t>人工参与比例高：</a:t>
            </a:r>
            <a:r>
              <a:rPr b="0">
                <a:latin typeface="+mn-lt"/>
                <a:ea typeface="+mn-ea"/>
                <a:sym typeface="+mn-lt"/>
              </a:rPr>
              <a:t>从导入</a:t>
            </a:r>
            <a:r>
              <a:rPr lang="en-US" altLang="zh-CN" b="0">
                <a:latin typeface="+mn-lt"/>
                <a:ea typeface="+mn-ea"/>
                <a:sym typeface="+mn-lt"/>
              </a:rPr>
              <a:t>markdown</a:t>
            </a:r>
            <a:r>
              <a:rPr b="0">
                <a:latin typeface="+mn-lt"/>
                <a:ea typeface="+mn-ea"/>
                <a:sym typeface="+mn-lt"/>
              </a:rPr>
              <a:t>、调整布局、校验调整层级到核验内容层级等，均需较多人工参与，虽在</a:t>
            </a:r>
            <a:r>
              <a:rPr lang="en-US" altLang="zh-CN" b="0">
                <a:latin typeface="+mn-lt"/>
                <a:ea typeface="+mn-ea"/>
                <a:sym typeface="+mn-lt"/>
              </a:rPr>
              <a:t>“</a:t>
            </a:r>
            <a:r>
              <a:rPr b="0">
                <a:latin typeface="+mn-lt"/>
                <a:ea typeface="+mn-ea"/>
                <a:sym typeface="+mn-lt"/>
              </a:rPr>
              <a:t>生成</a:t>
            </a:r>
            <a:r>
              <a:rPr lang="en-US" altLang="zh-CN" b="0">
                <a:latin typeface="+mn-lt"/>
                <a:ea typeface="+mn-ea"/>
                <a:sym typeface="+mn-lt"/>
              </a:rPr>
              <a:t>ppt”</a:t>
            </a:r>
            <a:r>
              <a:rPr b="0">
                <a:latin typeface="+mn-lt"/>
                <a:ea typeface="+mn-ea"/>
                <a:sym typeface="+mn-lt"/>
              </a:rPr>
              <a:t>上提高了速度和效率，但</a:t>
            </a:r>
            <a:r>
              <a:rPr lang="en-US" altLang="zh-CN" b="0">
                <a:latin typeface="+mn-lt"/>
                <a:ea typeface="+mn-ea"/>
                <a:sym typeface="+mn-lt"/>
              </a:rPr>
              <a:t>“</a:t>
            </a:r>
            <a:r>
              <a:rPr b="0">
                <a:latin typeface="+mn-lt"/>
                <a:ea typeface="+mn-ea"/>
                <a:sym typeface="+mn-lt"/>
              </a:rPr>
              <a:t>调整</a:t>
            </a:r>
            <a:r>
              <a:rPr lang="en-US" altLang="zh-CN" b="0">
                <a:latin typeface="+mn-lt"/>
                <a:ea typeface="+mn-ea"/>
                <a:sym typeface="+mn-lt"/>
              </a:rPr>
              <a:t>”</a:t>
            </a:r>
            <a:r>
              <a:rPr b="0">
                <a:latin typeface="+mn-lt"/>
                <a:ea typeface="+mn-ea"/>
                <a:sym typeface="+mn-lt"/>
              </a:rPr>
              <a:t>会耗费较多时间</a:t>
            </a:r>
            <a:endParaRPr>
              <a:latin typeface="+mn-lt"/>
              <a:ea typeface="+mn-ea"/>
              <a:sym typeface="+mn-lt"/>
            </a:endParaRPr>
          </a:p>
          <a:p>
            <a:pPr>
              <a:lnSpc>
                <a:spcPct val="150000"/>
              </a:lnSpc>
              <a:spcBef>
                <a:spcPts val="0"/>
              </a:spcBef>
            </a:pPr>
            <a:r>
              <a:rPr>
                <a:latin typeface="+mn-lt"/>
                <a:ea typeface="+mn-ea"/>
                <a:sym typeface="+mn-lt"/>
              </a:rPr>
              <a:t>精确性及智能化程度较低：</a:t>
            </a:r>
            <a:r>
              <a:rPr b="0">
                <a:latin typeface="+mn-lt"/>
                <a:ea typeface="+mn-ea"/>
                <a:sym typeface="+mn-lt"/>
              </a:rPr>
              <a:t>与</a:t>
            </a:r>
            <a:r>
              <a:rPr lang="en-US" altLang="zh-CN" b="0">
                <a:latin typeface="+mn-lt"/>
                <a:ea typeface="+mn-ea"/>
                <a:sym typeface="+mn-lt"/>
              </a:rPr>
              <a:t>word</a:t>
            </a:r>
            <a:r>
              <a:rPr b="0">
                <a:latin typeface="+mn-lt"/>
                <a:ea typeface="+mn-ea"/>
                <a:sym typeface="+mn-lt"/>
              </a:rPr>
              <a:t>转换为</a:t>
            </a:r>
            <a:r>
              <a:rPr lang="en-US" altLang="zh-CN" b="0">
                <a:latin typeface="+mn-lt"/>
                <a:ea typeface="+mn-ea"/>
                <a:sym typeface="+mn-lt"/>
              </a:rPr>
              <a:t>ppt</a:t>
            </a:r>
            <a:r>
              <a:rPr b="0">
                <a:latin typeface="+mn-lt"/>
                <a:ea typeface="+mn-ea"/>
                <a:sym typeface="+mn-lt"/>
              </a:rPr>
              <a:t>的原理类似，主要依靠识别层级关系判断结构，依靠</a:t>
            </a:r>
            <a:r>
              <a:rPr lang="en-US" altLang="zh-CN" b="0">
                <a:latin typeface="+mn-lt"/>
                <a:ea typeface="+mn-ea"/>
                <a:sym typeface="+mn-lt"/>
              </a:rPr>
              <a:t>ai</a:t>
            </a:r>
            <a:r>
              <a:rPr b="0">
                <a:latin typeface="+mn-lt"/>
                <a:ea typeface="+mn-ea"/>
                <a:sym typeface="+mn-lt"/>
              </a:rPr>
              <a:t>技术主要是希望进行更精确、更智能的识别。但整体感受识别各个内容板块的效果较为一般，普遍存在弄混大纲层级等细节问题</a:t>
            </a:r>
            <a:endParaRPr b="0">
              <a:latin typeface="+mn-lt"/>
              <a:ea typeface="+mn-ea"/>
              <a:sym typeface="+mn-lt"/>
            </a:endParaRPr>
          </a:p>
          <a:p>
            <a:pPr>
              <a:lnSpc>
                <a:spcPct val="150000"/>
              </a:lnSpc>
              <a:spcBef>
                <a:spcPts val="0"/>
              </a:spcBef>
            </a:pPr>
            <a:r>
              <a:rPr>
                <a:latin typeface="+mn-lt"/>
                <a:ea typeface="+mn-ea"/>
                <a:sym typeface="+mn-lt"/>
              </a:rPr>
              <a:t>美观处于最基础水平：</a:t>
            </a:r>
            <a:r>
              <a:rPr b="0">
                <a:latin typeface="+mn-lt"/>
                <a:ea typeface="+mn-ea"/>
                <a:sym typeface="+mn-lt"/>
              </a:rPr>
              <a:t>默认布局均为</a:t>
            </a:r>
            <a:r>
              <a:rPr lang="en-US" altLang="zh-CN" b="0">
                <a:latin typeface="+mn-lt"/>
                <a:ea typeface="+mn-ea"/>
                <a:sym typeface="+mn-lt"/>
              </a:rPr>
              <a:t>“</a:t>
            </a:r>
            <a:r>
              <a:rPr b="0">
                <a:latin typeface="+mn-lt"/>
                <a:ea typeface="+mn-ea"/>
                <a:sym typeface="+mn-lt"/>
              </a:rPr>
              <a:t>文本框</a:t>
            </a:r>
            <a:r>
              <a:rPr lang="en-US" altLang="zh-CN" b="0">
                <a:latin typeface="+mn-lt"/>
                <a:ea typeface="+mn-ea"/>
                <a:sym typeface="+mn-lt"/>
              </a:rPr>
              <a:t>”</a:t>
            </a:r>
            <a:r>
              <a:rPr b="0">
                <a:latin typeface="+mn-lt"/>
                <a:ea typeface="+mn-ea"/>
                <a:sym typeface="+mn-lt"/>
              </a:rPr>
              <a:t>或</a:t>
            </a:r>
            <a:r>
              <a:rPr lang="en-US" altLang="zh-CN" b="0">
                <a:latin typeface="+mn-lt"/>
                <a:ea typeface="+mn-ea"/>
                <a:sym typeface="+mn-lt"/>
              </a:rPr>
              <a:t>“</a:t>
            </a:r>
            <a:r>
              <a:rPr b="0">
                <a:latin typeface="+mn-lt"/>
                <a:ea typeface="+mn-ea"/>
                <a:sym typeface="+mn-lt"/>
              </a:rPr>
              <a:t>文本框</a:t>
            </a:r>
            <a:r>
              <a:rPr lang="en-US" altLang="zh-CN" b="0">
                <a:latin typeface="+mn-lt"/>
                <a:ea typeface="+mn-ea"/>
                <a:sym typeface="+mn-lt"/>
              </a:rPr>
              <a:t>+</a:t>
            </a:r>
            <a:r>
              <a:rPr b="0">
                <a:latin typeface="+mn-lt"/>
                <a:ea typeface="+mn-ea"/>
                <a:sym typeface="+mn-lt"/>
              </a:rPr>
              <a:t>图片</a:t>
            </a:r>
            <a:r>
              <a:rPr lang="en-US" altLang="zh-CN" b="0">
                <a:latin typeface="+mn-lt"/>
                <a:ea typeface="+mn-ea"/>
                <a:sym typeface="+mn-lt"/>
              </a:rPr>
              <a:t>”</a:t>
            </a:r>
            <a:r>
              <a:rPr b="0">
                <a:latin typeface="+mn-lt"/>
                <a:ea typeface="+mn-ea"/>
                <a:sym typeface="+mn-lt"/>
              </a:rPr>
              <a:t>，部分推荐布局确实有一些可用模板，但契合度较为一般，与手工绘制</a:t>
            </a:r>
            <a:r>
              <a:rPr lang="en-US" altLang="zh-CN" b="0">
                <a:latin typeface="+mn-lt"/>
                <a:ea typeface="+mn-ea"/>
                <a:sym typeface="+mn-lt"/>
              </a:rPr>
              <a:t>ppt</a:t>
            </a:r>
            <a:r>
              <a:rPr b="0">
                <a:latin typeface="+mn-lt"/>
                <a:ea typeface="+mn-ea"/>
                <a:sym typeface="+mn-lt"/>
              </a:rPr>
              <a:t>仍有较大差距</a:t>
            </a:r>
            <a:endParaRPr b="0">
              <a:latin typeface="+mn-lt"/>
              <a:ea typeface="+mn-ea"/>
              <a:sym typeface="+mn-lt"/>
            </a:endParaRPr>
          </a:p>
          <a:p>
            <a:pPr>
              <a:lnSpc>
                <a:spcPct val="150000"/>
              </a:lnSpc>
              <a:spcBef>
                <a:spcPts val="0"/>
              </a:spcBef>
            </a:pPr>
            <a:r>
              <a:rPr>
                <a:latin typeface="+mn-lt"/>
                <a:ea typeface="+mn-ea"/>
                <a:sym typeface="+mn-lt"/>
              </a:rPr>
              <a:t>不够稳定：</a:t>
            </a:r>
            <a:r>
              <a:rPr b="0">
                <a:latin typeface="+mn-lt"/>
                <a:ea typeface="+mn-ea"/>
                <a:sym typeface="+mn-lt"/>
              </a:rPr>
              <a:t>如会出现同属于标题层级的文本框字号不一致的情况</a:t>
            </a:r>
            <a:endParaRPr b="0">
              <a:latin typeface="+mn-lt"/>
              <a:ea typeface="+mn-ea"/>
              <a:sym typeface="+mn-lt"/>
            </a:endParaRPr>
          </a:p>
          <a:p>
            <a:pPr>
              <a:lnSpc>
                <a:spcPct val="150000"/>
              </a:lnSpc>
              <a:spcBef>
                <a:spcPts val="0"/>
              </a:spcBef>
            </a:pPr>
            <a:endParaRPr b="0">
              <a:latin typeface="+mn-lt"/>
              <a:ea typeface="+mn-ea"/>
              <a:sym typeface="+mn-lt"/>
            </a:endParaRPr>
          </a:p>
          <a:p>
            <a:pPr marL="0" indent="0">
              <a:lnSpc>
                <a:spcPct val="150000"/>
              </a:lnSpc>
              <a:spcBef>
                <a:spcPts val="0"/>
              </a:spcBef>
              <a:buNone/>
            </a:pPr>
            <a:r>
              <a:rPr>
                <a:solidFill>
                  <a:srgbClr val="9A0002"/>
                </a:solidFill>
                <a:latin typeface="+mn-lt"/>
                <a:ea typeface="+mn-ea"/>
                <a:sym typeface="+mn-lt"/>
              </a:rPr>
              <a:t>以上体验仅来自本次选取的平台，较为局限，不具备普遍性，我们认为</a:t>
            </a:r>
            <a:r>
              <a:rPr lang="en-US" altLang="zh-CN">
                <a:solidFill>
                  <a:srgbClr val="9A0002"/>
                </a:solidFill>
                <a:latin typeface="+mn-lt"/>
                <a:ea typeface="+mn-ea"/>
                <a:sym typeface="+mn-lt"/>
              </a:rPr>
              <a:t>ai</a:t>
            </a:r>
            <a:r>
              <a:rPr>
                <a:solidFill>
                  <a:srgbClr val="9A0002"/>
                </a:solidFill>
                <a:latin typeface="+mn-lt"/>
                <a:ea typeface="+mn-ea"/>
                <a:sym typeface="+mn-lt"/>
              </a:rPr>
              <a:t>自动生成</a:t>
            </a:r>
            <a:r>
              <a:rPr lang="en-US" altLang="zh-CN">
                <a:solidFill>
                  <a:srgbClr val="9A0002"/>
                </a:solidFill>
                <a:latin typeface="+mn-lt"/>
                <a:ea typeface="+mn-ea"/>
                <a:sym typeface="+mn-lt"/>
              </a:rPr>
              <a:t>ppt</a:t>
            </a:r>
            <a:r>
              <a:rPr>
                <a:solidFill>
                  <a:srgbClr val="9A0002"/>
                </a:solidFill>
                <a:latin typeface="+mn-lt"/>
                <a:ea typeface="+mn-ea"/>
                <a:sym typeface="+mn-lt"/>
              </a:rPr>
              <a:t>可以做到更精确、美观、人工参与比例更低</a:t>
            </a:r>
            <a:endParaRPr>
              <a:solidFill>
                <a:srgbClr val="9A0002"/>
              </a:solidFill>
              <a:latin typeface="+mn-lt"/>
              <a:ea typeface="+mn-ea"/>
              <a:sym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论文比较</a:t>
            </a:r>
            <a:endParaRPr lang="en-US" sz="3500" dirty="0">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a:lnSpc>
                <a:spcPct val="150000"/>
              </a:lnSpc>
              <a:buSzPct val="100000"/>
            </a:pPr>
            <a:r>
              <a:rPr lang="en-US" sz="1960" b="1" dirty="0">
                <a:solidFill>
                  <a:srgbClr val="404040"/>
                </a:solidFill>
                <a:cs typeface="+mn-ea"/>
                <a:sym typeface="+mn-lt"/>
              </a:rPr>
              <a:t>《Valuing Credit Default Swaps I: No Counterparty Default Risk》(2000)</a:t>
            </a:r>
            <a:r>
              <a:rPr lang="en-US" sz="1960" dirty="0">
                <a:solidFill>
                  <a:srgbClr val="404040"/>
                </a:solidFill>
                <a:cs typeface="+mn-ea"/>
                <a:sym typeface="+mn-lt"/>
              </a:rPr>
              <a:t>：</a:t>
            </a:r>
            <a:br>
              <a:rPr lang="en-US" sz="1960" dirty="0">
                <a:solidFill>
                  <a:srgbClr val="404040"/>
                </a:solidFill>
                <a:cs typeface="+mn-ea"/>
                <a:sym typeface="+mn-lt"/>
              </a:rPr>
            </a:br>
            <a:r>
              <a:rPr lang="en-US" sz="1960" dirty="0">
                <a:solidFill>
                  <a:srgbClr val="404040"/>
                </a:solidFill>
                <a:cs typeface="+mn-ea"/>
                <a:sym typeface="+mn-lt"/>
              </a:rPr>
              <a:t>该论文专注于评估信用违约互换（CDS），特别是在没有对手方违约风险的情况下。研究方法包括风险中性概率理论，以及违约概率、利率和恢复率的独立性假设。</a:t>
            </a:r>
            <a:endParaRPr lang="en-US" sz="1960" dirty="0">
              <a:cs typeface="+mn-ea"/>
              <a:sym typeface="+mn-lt"/>
            </a:endParaRPr>
          </a:p>
          <a:p>
            <a:pPr>
              <a:lnSpc>
                <a:spcPct val="150000"/>
              </a:lnSpc>
              <a:buSzPct val="100000"/>
            </a:pPr>
            <a:r>
              <a:rPr lang="en-US" sz="1960" b="1" dirty="0">
                <a:solidFill>
                  <a:srgbClr val="404040"/>
                </a:solidFill>
                <a:cs typeface="+mn-ea"/>
                <a:sym typeface="+mn-lt"/>
              </a:rPr>
              <a:t>《Pricing Interest-Rate-Derivative Securities》(1990)</a:t>
            </a:r>
            <a:r>
              <a:rPr lang="en-US" sz="1960" dirty="0">
                <a:solidFill>
                  <a:srgbClr val="404040"/>
                </a:solidFill>
                <a:cs typeface="+mn-ea"/>
                <a:sym typeface="+mn-lt"/>
              </a:rPr>
              <a:t>：</a:t>
            </a:r>
            <a:br>
              <a:rPr lang="en-US" sz="1960" dirty="0">
                <a:solidFill>
                  <a:srgbClr val="404040"/>
                </a:solidFill>
                <a:cs typeface="+mn-ea"/>
                <a:sym typeface="+mn-lt"/>
              </a:rPr>
            </a:br>
            <a:r>
              <a:rPr lang="en-US" sz="1960" dirty="0">
                <a:solidFill>
                  <a:srgbClr val="404040"/>
                </a:solidFill>
                <a:cs typeface="+mn-ea"/>
                <a:sym typeface="+mn-lt"/>
              </a:rPr>
              <a:t>本文讨论的是利率衍生品的定价，特别是对Vasicek和Cox-Ingersoll-Ross模型的扩展。这些模型能够同时与当前的利率期限结构和利率的波动性一致。</a:t>
            </a:r>
            <a:endParaRPr lang="en-US" sz="1960" dirty="0">
              <a:cs typeface="+mn-ea"/>
              <a:sym typeface="+mn-lt"/>
            </a:endParaRPr>
          </a:p>
          <a:p>
            <a:pPr>
              <a:lnSpc>
                <a:spcPct val="150000"/>
              </a:lnSpc>
              <a:buSzPct val="100000"/>
            </a:pPr>
            <a:r>
              <a:rPr lang="en-US" sz="1960" b="1" dirty="0">
                <a:solidFill>
                  <a:srgbClr val="404040"/>
                </a:solidFill>
                <a:cs typeface="+mn-ea"/>
                <a:sym typeface="+mn-lt"/>
              </a:rPr>
              <a:t>《Transactions Costs and Portfolio Choice in a Discrete-Continuous Time Setting》(1990)</a:t>
            </a:r>
            <a:r>
              <a:rPr lang="en-US" sz="1960" dirty="0">
                <a:solidFill>
                  <a:srgbClr val="404040"/>
                </a:solidFill>
                <a:cs typeface="+mn-ea"/>
                <a:sym typeface="+mn-lt"/>
              </a:rPr>
              <a:t>：</a:t>
            </a:r>
            <a:br>
              <a:rPr lang="en-US" sz="1960" dirty="0">
                <a:solidFill>
                  <a:srgbClr val="404040"/>
                </a:solidFill>
                <a:cs typeface="+mn-ea"/>
                <a:sym typeface="+mn-lt"/>
              </a:rPr>
            </a:br>
            <a:r>
              <a:rPr lang="en-US" sz="1960" dirty="0">
                <a:solidFill>
                  <a:srgbClr val="404040"/>
                </a:solidFill>
                <a:cs typeface="+mn-ea"/>
                <a:sym typeface="+mn-lt"/>
              </a:rPr>
              <a:t>此论文研究交易成本对投资组合选择的影响，特别是在一个离散-连续时间框架下。该研究基于Merton的消费和投资组合选择模型，引入交易成本的概念。</a:t>
            </a:r>
            <a:endParaRPr lang="en-US" sz="1960" dirty="0">
              <a:cs typeface="+mn-ea"/>
              <a:sym typeface="+mn-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研究方法和理论基础</a:t>
            </a:r>
            <a:endParaRPr lang="en-US" sz="3500" dirty="0">
              <a:cs typeface="+mn-ea"/>
              <a:sym typeface="+mn-lt"/>
            </a:endParaRPr>
          </a:p>
        </p:txBody>
      </p:sp>
      <p:sp>
        <p:nvSpPr>
          <p:cNvPr id="3" name="Text 1"/>
          <p:cNvSpPr/>
          <p:nvPr/>
        </p:nvSpPr>
        <p:spPr>
          <a:xfrm>
            <a:off x="501650" y="1041401"/>
            <a:ext cx="11048665"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三篇论文都在理论框架和数学建模方面有显著贡献，但它们的重点各不相同。第一篇论文专注于信用违约互换的定价，第二篇论文关注利率衍生品的定价，而第三篇论文则关注交易成本对投资决策的影响。</a:t>
            </a:r>
            <a:endParaRPr lang="en-US" sz="2240" dirty="0">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主要发现和应用</a:t>
            </a:r>
            <a:endParaRPr lang="en-US" sz="3500" dirty="0">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《Valuing Credit Default Swaps I》提出了一个用于评估CDS的全面框架，特别是在不涉及对手方违约风险的情况下。</a:t>
            </a:r>
            <a:endParaRPr lang="en-US" sz="2240" dirty="0">
              <a:cs typeface="+mn-ea"/>
              <a:sym typeface="+mn-lt"/>
            </a:endParaRPr>
          </a:p>
          <a:p>
            <a:pPr marL="457200" indent="-457200">
              <a:lnSpc>
                <a:spcPct val="150000"/>
              </a:lnSpc>
              <a:buSzPct val="100000"/>
              <a:buChar char="•"/>
            </a:pPr>
            <a:r>
              <a:rPr lang="en-US" sz="2240" dirty="0">
                <a:solidFill>
                  <a:srgbClr val="404040"/>
                </a:solidFill>
                <a:cs typeface="+mn-ea"/>
                <a:sym typeface="+mn-lt"/>
              </a:rPr>
              <a:t>《Pricing Interest-Rate-Derivative Securities》通过扩展现有模型，提供了一种更准确的利率衍生品定价方法。</a:t>
            </a:r>
            <a:endParaRPr lang="en-US" sz="2240" dirty="0">
              <a:cs typeface="+mn-ea"/>
              <a:sym typeface="+mn-lt"/>
            </a:endParaRPr>
          </a:p>
          <a:p>
            <a:pPr marL="457200" indent="-457200">
              <a:lnSpc>
                <a:spcPct val="150000"/>
              </a:lnSpc>
              <a:buSzPct val="100000"/>
              <a:buChar char="•"/>
            </a:pPr>
            <a:r>
              <a:rPr lang="en-US" sz="2240" dirty="0">
                <a:solidFill>
                  <a:srgbClr val="404040"/>
                </a:solidFill>
                <a:cs typeface="+mn-ea"/>
                <a:sym typeface="+mn-lt"/>
              </a:rPr>
              <a:t>《Transactions Costs and Portfolio Choice》提供了一个新的投资组合选择模型，考虑了交易成本对投资决策的影响。</a:t>
            </a:r>
            <a:endParaRPr lang="en-US" sz="2240" dirty="0">
              <a:cs typeface="+mn-ea"/>
              <a:sym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互换领域的研究主题和趋势</a:t>
            </a:r>
            <a:endParaRPr lang="en-US" sz="3500" dirty="0">
              <a:cs typeface="+mn-ea"/>
              <a:sym typeface="+mn-lt"/>
            </a:endParaRPr>
          </a:p>
        </p:txBody>
      </p:sp>
      <p:sp>
        <p:nvSpPr>
          <p:cNvPr id="3" name="Text 1"/>
          <p:cNvSpPr/>
          <p:nvPr/>
        </p:nvSpPr>
        <p:spPr>
          <a:xfrm>
            <a:off x="501650" y="1041401"/>
            <a:ext cx="11513681"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互换领域的研究主题多样化，涵盖从信用违约互换到利率衍生品的定价，再到交易成本对投资策略的影响。</a:t>
            </a:r>
            <a:endParaRPr lang="en-US" sz="2240" dirty="0">
              <a:cs typeface="+mn-ea"/>
              <a:sym typeface="+mn-lt"/>
            </a:endParaRPr>
          </a:p>
          <a:p>
            <a:pPr marL="457200" indent="-457200">
              <a:lnSpc>
                <a:spcPct val="150000"/>
              </a:lnSpc>
              <a:buSzPct val="100000"/>
              <a:buChar char="•"/>
            </a:pPr>
            <a:r>
              <a:rPr lang="en-US" sz="2240" dirty="0">
                <a:solidFill>
                  <a:srgbClr val="404040"/>
                </a:solidFill>
                <a:cs typeface="+mn-ea"/>
                <a:sym typeface="+mn-lt"/>
              </a:rPr>
              <a:t>研究趋势显示出对更复杂金融工具的深入分析需求，同时也强调了理论模型与实际市场数据结合的重要性。</a:t>
            </a:r>
            <a:endParaRPr lang="en-US" sz="2240" dirty="0">
              <a:cs typeface="+mn-ea"/>
              <a:sym typeface="+mn-lt"/>
            </a:endParaRPr>
          </a:p>
          <a:p>
            <a:pPr marL="457200" indent="-457200">
              <a:lnSpc>
                <a:spcPct val="150000"/>
              </a:lnSpc>
              <a:buSzPct val="100000"/>
              <a:buChar char="•"/>
            </a:pPr>
            <a:r>
              <a:rPr lang="en-US" sz="2240" dirty="0">
                <a:solidFill>
                  <a:srgbClr val="404040"/>
                </a:solidFill>
                <a:cs typeface="+mn-ea"/>
                <a:sym typeface="+mn-lt"/>
              </a:rPr>
              <a:t>方法论上，研究者越来越依赖于先进的数学和统计技术来解决这些问题，同时也关注于模型的实际应用性和有效性。</a:t>
            </a:r>
            <a:endParaRPr lang="en-US" sz="2240" dirty="0">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sz="3500" b="1" dirty="0">
                <a:solidFill>
                  <a:srgbClr val="9A0001"/>
                </a:solidFill>
                <a:cs typeface="+mn-ea"/>
                <a:sym typeface="+mn-lt"/>
              </a:rPr>
              <a:t>三篇互换相关论文的共性</a:t>
            </a:r>
            <a:endParaRPr lang="en-US" sz="3500" dirty="0">
              <a:cs typeface="+mn-ea"/>
              <a:sym typeface="+mn-lt"/>
            </a:endParaRPr>
          </a:p>
        </p:txBody>
      </p:sp>
      <p:sp>
        <p:nvSpPr>
          <p:cNvPr id="3" name="Text 1"/>
          <p:cNvSpPr/>
          <p:nvPr/>
        </p:nvSpPr>
        <p:spPr>
          <a:xfrm>
            <a:off x="501651" y="1041401"/>
            <a:ext cx="10287000" cy="4940300"/>
          </a:xfrm>
          <a:prstGeom prst="rect">
            <a:avLst/>
          </a:prstGeom>
          <a:noFill/>
        </p:spPr>
        <p:txBody>
          <a:bodyPr wrap="square" rtlCol="0" anchor="t"/>
          <a:lstStyle/>
          <a:p>
            <a:pPr>
              <a:lnSpc>
                <a:spcPct val="125000"/>
              </a:lnSpc>
              <a:buSzPct val="100000"/>
            </a:pPr>
            <a:r>
              <a:rPr lang="en-US" sz="1735" dirty="0">
                <a:solidFill>
                  <a:srgbClr val="404040"/>
                </a:solidFill>
                <a:latin typeface="+mj-ea"/>
                <a:ea typeface="+mj-ea"/>
                <a:cs typeface="+mn-ea"/>
                <a:sym typeface="+mn-lt"/>
              </a:rPr>
              <a:t>1. </a:t>
            </a:r>
            <a:r>
              <a:rPr lang="en-US" sz="1735" b="1" dirty="0">
                <a:solidFill>
                  <a:srgbClr val="404040"/>
                </a:solidFill>
                <a:latin typeface="+mj-ea"/>
                <a:ea typeface="+mj-ea"/>
                <a:cs typeface="+mn-ea"/>
                <a:sym typeface="+mn-lt"/>
              </a:rPr>
              <a:t>研究重点</a:t>
            </a:r>
            <a:r>
              <a:rPr lang="en-US" sz="1735" dirty="0">
                <a:solidFill>
                  <a:srgbClr val="404040"/>
                </a:solidFill>
                <a:latin typeface="+mj-ea"/>
                <a:ea typeface="+mj-ea"/>
                <a:cs typeface="+mn-ea"/>
                <a:sym typeface="+mn-lt"/>
              </a:rPr>
              <a:t>：</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三篇论文都集中在金融工具的定价和风险管理方面。</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涉及不同类型的衍生品，如信用违约互换、利率衍生品和交易成本对投资组合的影响。</a:t>
            </a:r>
            <a:endParaRPr lang="en-US" sz="1735" dirty="0">
              <a:latin typeface="+mj-ea"/>
              <a:ea typeface="+mj-ea"/>
              <a:cs typeface="+mn-ea"/>
              <a:sym typeface="+mn-lt"/>
            </a:endParaRPr>
          </a:p>
          <a:p>
            <a:pPr>
              <a:lnSpc>
                <a:spcPct val="125000"/>
              </a:lnSpc>
              <a:buSzPct val="100000"/>
            </a:pPr>
            <a:r>
              <a:rPr lang="en-US" sz="1735" dirty="0">
                <a:solidFill>
                  <a:srgbClr val="404040"/>
                </a:solidFill>
                <a:latin typeface="+mj-ea"/>
                <a:ea typeface="+mj-ea"/>
                <a:cs typeface="+mn-ea"/>
                <a:sym typeface="+mn-lt"/>
              </a:rPr>
              <a:t>2. </a:t>
            </a:r>
            <a:r>
              <a:rPr lang="en-US" sz="1735" b="1" dirty="0">
                <a:solidFill>
                  <a:srgbClr val="404040"/>
                </a:solidFill>
                <a:latin typeface="+mj-ea"/>
                <a:ea typeface="+mj-ea"/>
                <a:cs typeface="+mn-ea"/>
                <a:sym typeface="+mn-lt"/>
              </a:rPr>
              <a:t>理论和方法论</a:t>
            </a:r>
            <a:r>
              <a:rPr lang="en-US" sz="1735" dirty="0">
                <a:solidFill>
                  <a:srgbClr val="404040"/>
                </a:solidFill>
                <a:latin typeface="+mj-ea"/>
                <a:ea typeface="+mj-ea"/>
                <a:cs typeface="+mn-ea"/>
                <a:sym typeface="+mn-lt"/>
              </a:rPr>
              <a:t>：</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这些论文均采用了复杂的数学模型和理论框架。</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强调理论模型与实际市场数据的结合。</a:t>
            </a:r>
            <a:endParaRPr lang="en-US" sz="1735" dirty="0">
              <a:latin typeface="+mj-ea"/>
              <a:ea typeface="+mj-ea"/>
              <a:cs typeface="+mn-ea"/>
              <a:sym typeface="+mn-lt"/>
            </a:endParaRPr>
          </a:p>
          <a:p>
            <a:pPr>
              <a:lnSpc>
                <a:spcPct val="125000"/>
              </a:lnSpc>
              <a:buSzPct val="100000"/>
            </a:pPr>
            <a:r>
              <a:rPr lang="en-US" sz="1735" dirty="0">
                <a:solidFill>
                  <a:srgbClr val="404040"/>
                </a:solidFill>
                <a:latin typeface="+mj-ea"/>
                <a:ea typeface="+mj-ea"/>
                <a:cs typeface="+mn-ea"/>
                <a:sym typeface="+mn-lt"/>
              </a:rPr>
              <a:t>3. </a:t>
            </a:r>
            <a:r>
              <a:rPr lang="en-US" sz="1735" b="1" dirty="0">
                <a:solidFill>
                  <a:srgbClr val="404040"/>
                </a:solidFill>
                <a:latin typeface="+mj-ea"/>
                <a:ea typeface="+mj-ea"/>
                <a:cs typeface="+mn-ea"/>
                <a:sym typeface="+mn-lt"/>
              </a:rPr>
              <a:t>实证研究</a:t>
            </a:r>
            <a:r>
              <a:rPr lang="en-US" sz="1735" dirty="0">
                <a:solidFill>
                  <a:srgbClr val="404040"/>
                </a:solidFill>
                <a:latin typeface="+mj-ea"/>
                <a:ea typeface="+mj-ea"/>
                <a:cs typeface="+mn-ea"/>
                <a:sym typeface="+mn-lt"/>
              </a:rPr>
              <a:t>：</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所有论文都包含了对实际市场数据的应用，体现出理论与实践相结合的重要性。</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着重于如何将理论应用于具体的市场情境中。</a:t>
            </a:r>
            <a:endParaRPr lang="en-US" sz="1735" dirty="0">
              <a:latin typeface="+mj-ea"/>
              <a:ea typeface="+mj-ea"/>
              <a:cs typeface="+mn-ea"/>
              <a:sym typeface="+mn-lt"/>
            </a:endParaRPr>
          </a:p>
          <a:p>
            <a:pPr>
              <a:lnSpc>
                <a:spcPct val="125000"/>
              </a:lnSpc>
              <a:buSzPct val="100000"/>
            </a:pPr>
            <a:r>
              <a:rPr lang="en-US" sz="1735" dirty="0">
                <a:solidFill>
                  <a:srgbClr val="404040"/>
                </a:solidFill>
                <a:latin typeface="+mj-ea"/>
                <a:ea typeface="+mj-ea"/>
                <a:cs typeface="+mn-ea"/>
                <a:sym typeface="+mn-lt"/>
              </a:rPr>
              <a:t>4. </a:t>
            </a:r>
            <a:r>
              <a:rPr lang="en-US" sz="1735" b="1" dirty="0">
                <a:solidFill>
                  <a:srgbClr val="404040"/>
                </a:solidFill>
                <a:latin typeface="+mj-ea"/>
                <a:ea typeface="+mj-ea"/>
                <a:cs typeface="+mn-ea"/>
                <a:sym typeface="+mn-lt"/>
              </a:rPr>
              <a:t>创新性</a:t>
            </a:r>
            <a:r>
              <a:rPr lang="en-US" sz="1735" dirty="0">
                <a:solidFill>
                  <a:srgbClr val="404040"/>
                </a:solidFill>
                <a:latin typeface="+mj-ea"/>
                <a:ea typeface="+mj-ea"/>
                <a:cs typeface="+mn-ea"/>
                <a:sym typeface="+mn-lt"/>
              </a:rPr>
              <a:t>：</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每篇论文都在其研究领域内提出了新的视角或方法。</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通过扩展现有理论或模型，为金融工程领域提供了新的洞见。</a:t>
            </a:r>
            <a:endParaRPr lang="en-US" sz="1735" dirty="0">
              <a:latin typeface="+mj-ea"/>
              <a:ea typeface="+mj-ea"/>
              <a:cs typeface="+mn-ea"/>
              <a:sym typeface="+mn-lt"/>
            </a:endParaRPr>
          </a:p>
          <a:p>
            <a:pPr>
              <a:lnSpc>
                <a:spcPct val="125000"/>
              </a:lnSpc>
              <a:buSzPct val="100000"/>
            </a:pPr>
            <a:r>
              <a:rPr lang="en-US" sz="1735" dirty="0">
                <a:solidFill>
                  <a:srgbClr val="404040"/>
                </a:solidFill>
                <a:latin typeface="+mj-ea"/>
                <a:ea typeface="+mj-ea"/>
                <a:cs typeface="+mn-ea"/>
                <a:sym typeface="+mn-lt"/>
              </a:rPr>
              <a:t>5. </a:t>
            </a:r>
            <a:r>
              <a:rPr lang="en-US" sz="1735" b="1" dirty="0">
                <a:solidFill>
                  <a:srgbClr val="404040"/>
                </a:solidFill>
                <a:latin typeface="+mj-ea"/>
                <a:ea typeface="+mj-ea"/>
                <a:cs typeface="+mn-ea"/>
                <a:sym typeface="+mn-lt"/>
              </a:rPr>
              <a:t>研究趋势：</a:t>
            </a:r>
            <a:br>
              <a:rPr lang="en-US" sz="1735" b="1"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反映了金融工程领域对更深入、更复杂分析的需求。</a:t>
            </a:r>
            <a:br>
              <a:rPr lang="en-US" sz="1735" dirty="0">
                <a:solidFill>
                  <a:srgbClr val="404040"/>
                </a:solidFill>
                <a:latin typeface="+mj-ea"/>
                <a:ea typeface="+mj-ea"/>
                <a:cs typeface="+mn-ea"/>
                <a:sym typeface="+mn-lt"/>
              </a:rPr>
            </a:br>
            <a:r>
              <a:rPr lang="en-US" sz="1735" dirty="0">
                <a:solidFill>
                  <a:srgbClr val="404040"/>
                </a:solidFill>
                <a:latin typeface="+mj-ea"/>
                <a:ea typeface="+mj-ea"/>
                <a:cs typeface="+mn-ea"/>
                <a:sym typeface="+mn-lt"/>
              </a:rPr>
              <a:t>体现了金融模型在解决实际问题中的实用性和有效性。</a:t>
            </a:r>
            <a:endParaRPr lang="en-US" sz="1735" dirty="0">
              <a:solidFill>
                <a:srgbClr val="404040"/>
              </a:solidFill>
              <a:latin typeface="+mj-ea"/>
              <a:ea typeface="+mj-ea"/>
              <a:cs typeface="+mn-ea"/>
              <a:sym typeface="+mn-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zh-CN" altLang="en-US" sz="3500" b="1" dirty="0">
                <a:solidFill>
                  <a:srgbClr val="9A0001"/>
                </a:solidFill>
                <a:cs typeface="+mn-ea"/>
                <a:sym typeface="+mn-lt"/>
              </a:rPr>
              <a:t>总结</a:t>
            </a:r>
            <a:endParaRPr lang="zh-CN" altLang="en-US" sz="3500" b="1" dirty="0">
              <a:solidFill>
                <a:srgbClr val="9A0001"/>
              </a:solidFill>
              <a:cs typeface="+mn-ea"/>
              <a:sym typeface="+mn-lt"/>
            </a:endParaRPr>
          </a:p>
        </p:txBody>
      </p:sp>
      <p:sp>
        <p:nvSpPr>
          <p:cNvPr id="3" name="Text 1"/>
          <p:cNvSpPr/>
          <p:nvPr/>
        </p:nvSpPr>
        <p:spPr>
          <a:xfrm>
            <a:off x="502074" y="1041401"/>
            <a:ext cx="11080327" cy="4940300"/>
          </a:xfrm>
          <a:prstGeom prst="rect">
            <a:avLst/>
          </a:prstGeom>
          <a:noFill/>
        </p:spPr>
        <p:txBody>
          <a:bodyPr wrap="square" rtlCol="0" anchor="t"/>
          <a:lstStyle/>
          <a:p>
            <a:pPr marL="457200" indent="-457200">
              <a:lnSpc>
                <a:spcPct val="150000"/>
              </a:lnSpc>
              <a:buSzPct val="100000"/>
              <a:buChar char="•"/>
            </a:pPr>
            <a:r>
              <a:rPr lang="en-US" sz="2240" dirty="0">
                <a:solidFill>
                  <a:srgbClr val="404040"/>
                </a:solidFill>
                <a:cs typeface="+mn-ea"/>
                <a:sym typeface="+mn-lt"/>
              </a:rPr>
              <a:t>综上所述，这三篇论文在不同的衍生品领域内均展现了对金融工具定价和风险管理的深入研究，以及理论与实践结合的研究方法。</a:t>
            </a:r>
            <a:endParaRPr lang="en-US" sz="2240" dirty="0">
              <a:cs typeface="+mn-ea"/>
              <a:sym typeface="+mn-lt"/>
            </a:endParaRPr>
          </a:p>
        </p:txBody>
      </p:sp>
      <p:pic>
        <p:nvPicPr>
          <p:cNvPr id="4" name="Image 0" descr="https://assets.mindshow.fun/file/7136328/20231210135056_gg8l.jpg?x-oss-process=style/img"/>
          <p:cNvPicPr>
            <a:picLocks noChangeAspect="1"/>
          </p:cNvPicPr>
          <p:nvPr/>
        </p:nvPicPr>
        <p:blipFill>
          <a:blip r:embed="rId1"/>
          <a:stretch>
            <a:fillRect/>
          </a:stretch>
        </p:blipFill>
        <p:spPr>
          <a:xfrm>
            <a:off x="2702138" y="2385907"/>
            <a:ext cx="6787727" cy="39192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a:t>
            </a:r>
            <a:r>
              <a:rPr lang="en-US" altLang="zh-CN" sz="5720" b="1" dirty="0">
                <a:solidFill>
                  <a:srgbClr val="595959"/>
                </a:solidFill>
                <a:cs typeface="+mn-ea"/>
                <a:sym typeface="+mn-lt"/>
              </a:rPr>
              <a:t>7</a:t>
            </a:r>
            <a:endParaRPr lang="en-US" sz="5720" dirty="0">
              <a:cs typeface="+mn-ea"/>
              <a:sym typeface="+mn-lt"/>
            </a:endParaRPr>
          </a:p>
        </p:txBody>
      </p:sp>
      <p:sp>
        <p:nvSpPr>
          <p:cNvPr id="3" name="Text 1"/>
          <p:cNvSpPr/>
          <p:nvPr/>
        </p:nvSpPr>
        <p:spPr>
          <a:xfrm>
            <a:off x="1574799" y="2806700"/>
            <a:ext cx="7548783" cy="2235200"/>
          </a:xfrm>
          <a:prstGeom prst="rect">
            <a:avLst/>
          </a:prstGeom>
          <a:noFill/>
        </p:spPr>
        <p:txBody>
          <a:bodyPr wrap="square" rtlCol="0" anchor="t"/>
          <a:lstStyle/>
          <a:p>
            <a:r>
              <a:rPr lang="en-US" altLang="zh-CN" sz="5600" b="1" dirty="0">
                <a:solidFill>
                  <a:srgbClr val="9A0001"/>
                </a:solidFill>
                <a:cs typeface="+mn-ea"/>
                <a:sym typeface="+mn-lt"/>
              </a:rPr>
              <a:t>AI</a:t>
            </a:r>
            <a:r>
              <a:rPr lang="zh-CN" altLang="en-US" sz="5600" b="1" dirty="0">
                <a:solidFill>
                  <a:srgbClr val="9A0001"/>
                </a:solidFill>
                <a:cs typeface="+mn-ea"/>
                <a:sym typeface="+mn-lt"/>
              </a:rPr>
              <a:t>在衍生品领域的应用</a:t>
            </a:r>
            <a:endParaRPr lang="zh-CN" altLang="en-US" sz="5600" b="1" dirty="0">
              <a:solidFill>
                <a:srgbClr val="9A0001"/>
              </a:solidFill>
              <a:cs typeface="+mn-ea"/>
              <a:sym typeface="+mn-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n-lt"/>
                <a:ea typeface="+mn-ea"/>
                <a:sym typeface="+mn-lt"/>
              </a:rPr>
              <a:t>人工智能在</a:t>
            </a:r>
            <a:r>
              <a:rPr lang="zh-CN" altLang="en-US" dirty="0">
                <a:latin typeface="+mn-lt"/>
                <a:ea typeface="+mn-ea"/>
                <a:sym typeface="+mn-lt"/>
              </a:rPr>
              <a:t>衍生品</a:t>
            </a:r>
            <a:r>
              <a:rPr lang="en-US" altLang="zh-CN" dirty="0" err="1">
                <a:latin typeface="+mn-lt"/>
                <a:ea typeface="+mn-ea"/>
                <a:sym typeface="+mn-lt"/>
              </a:rPr>
              <a:t>领域的应用</a:t>
            </a:r>
            <a:r>
              <a:rPr dirty="0">
                <a:latin typeface="+mn-lt"/>
                <a:ea typeface="+mn-ea"/>
                <a:sym typeface="+mn-lt"/>
              </a:rPr>
              <a:t>介绍</a:t>
            </a:r>
            <a:endParaRPr dirty="0">
              <a:latin typeface="+mn-lt"/>
              <a:ea typeface="+mn-ea"/>
              <a:sym typeface="+mn-lt"/>
            </a:endParaRPr>
          </a:p>
        </p:txBody>
      </p:sp>
      <p:grpSp>
        <p:nvGrpSpPr>
          <p:cNvPr id="7" name="组合 6"/>
          <p:cNvGrpSpPr/>
          <p:nvPr/>
        </p:nvGrpSpPr>
        <p:grpSpPr>
          <a:xfrm>
            <a:off x="459740" y="1203961"/>
            <a:ext cx="11272520" cy="5037192"/>
            <a:chOff x="495297" y="1599215"/>
            <a:chExt cx="11272745" cy="4317659"/>
          </a:xfrm>
        </p:grpSpPr>
        <p:grpSp>
          <p:nvGrpSpPr>
            <p:cNvPr id="78" name="组合 77"/>
            <p:cNvGrpSpPr/>
            <p:nvPr/>
          </p:nvGrpSpPr>
          <p:grpSpPr>
            <a:xfrm>
              <a:off x="495297" y="1599215"/>
              <a:ext cx="11272745" cy="4317659"/>
              <a:chOff x="495297" y="2642772"/>
              <a:chExt cx="11272745" cy="3274094"/>
            </a:xfrm>
          </p:grpSpPr>
          <p:sp>
            <p:nvSpPr>
              <p:cNvPr id="82" name="矩形 81"/>
              <p:cNvSpPr/>
              <p:nvPr>
                <p:custDataLst>
                  <p:tags r:id="rId1"/>
                </p:custDataLst>
              </p:nvPr>
            </p:nvSpPr>
            <p:spPr>
              <a:xfrm>
                <a:off x="514350" y="2651657"/>
                <a:ext cx="5505451" cy="1502537"/>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83" name="矩形 82"/>
              <p:cNvSpPr/>
              <p:nvPr>
                <p:custDataLst>
                  <p:tags r:id="rId2"/>
                </p:custDataLst>
              </p:nvPr>
            </p:nvSpPr>
            <p:spPr>
              <a:xfrm>
                <a:off x="6262591" y="2642772"/>
                <a:ext cx="5505451" cy="1502537"/>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mn-ea"/>
                  <a:sym typeface="+mn-lt"/>
                </a:endParaRPr>
              </a:p>
            </p:txBody>
          </p:sp>
          <p:sp>
            <p:nvSpPr>
              <p:cNvPr id="84" name="矩形 83"/>
              <p:cNvSpPr/>
              <p:nvPr>
                <p:custDataLst>
                  <p:tags r:id="rId3"/>
                </p:custDataLst>
              </p:nvPr>
            </p:nvSpPr>
            <p:spPr>
              <a:xfrm>
                <a:off x="495297" y="4407608"/>
                <a:ext cx="5505451" cy="1502537"/>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mn-ea"/>
                  <a:sym typeface="+mn-lt"/>
                </a:endParaRPr>
              </a:p>
            </p:txBody>
          </p:sp>
          <p:sp>
            <p:nvSpPr>
              <p:cNvPr id="85" name="矩形 84"/>
              <p:cNvSpPr/>
              <p:nvPr>
                <p:custDataLst>
                  <p:tags r:id="rId4"/>
                </p:custDataLst>
              </p:nvPr>
            </p:nvSpPr>
            <p:spPr>
              <a:xfrm>
                <a:off x="6243540" y="4414329"/>
                <a:ext cx="5505451" cy="1502537"/>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87" name="文本框 86"/>
              <p:cNvSpPr txBox="1"/>
              <p:nvPr>
                <p:custDataLst>
                  <p:tags r:id="rId5"/>
                </p:custDataLst>
              </p:nvPr>
            </p:nvSpPr>
            <p:spPr>
              <a:xfrm>
                <a:off x="542395" y="2698717"/>
                <a:ext cx="5404453" cy="138034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1、市场趋势预测：</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机器学习模型可以通过学习历史期货市场的价格、成交量和其他相关因素，尝试预测未来的市场走势。这可能包括使用时间序列分析、回归模型或深度学习模型。</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Numerai使用加密货币激励数据科学家创建预测模型。数据科学家通过建立模型，将其提交到Numerai平台，而在平台上表现优秀的模型会得到加密货币奖励。</a:t>
                </a:r>
                <a:endParaRPr lang="en-US" altLang="zh-CN" sz="1200" dirty="0">
                  <a:cs typeface="+mn-ea"/>
                  <a:sym typeface="+mn-lt"/>
                </a:endParaRPr>
              </a:p>
              <a:p>
                <a:pPr marL="628650" lvl="1" indent="-171450">
                  <a:buFont typeface="Wingdings" panose="05000000000000000000" pitchFamily="2" charset="2"/>
                  <a:buChar char="Ø"/>
                </a:pPr>
                <a:r>
                  <a:rPr lang="en-US" altLang="zh-CN" sz="1200" dirty="0">
                    <a:cs typeface="+mn-ea"/>
                    <a:sym typeface="+mn-lt"/>
                  </a:rPr>
                  <a:t>云从科技 - 金融数据分析为金融机构提供数据分析服务</a:t>
                </a:r>
                <a:r>
                  <a:rPr lang="zh-CN" altLang="en-US" sz="1200" dirty="0">
                    <a:cs typeface="+mn-ea"/>
                    <a:sym typeface="+mn-lt"/>
                  </a:rPr>
                  <a:t>，</a:t>
                </a:r>
                <a:r>
                  <a:rPr lang="en-US" altLang="zh-CN" sz="1200" dirty="0">
                    <a:cs typeface="+mn-ea"/>
                    <a:sym typeface="+mn-lt"/>
                  </a:rPr>
                  <a:t>通过深度学习和数据挖掘技术为投资者提供准确的市场预测和趋势分析。</a:t>
                </a:r>
                <a:endParaRPr lang="en-US" altLang="zh-CN" sz="1200" dirty="0">
                  <a:cs typeface="+mn-ea"/>
                  <a:sym typeface="+mn-lt"/>
                </a:endParaRPr>
              </a:p>
            </p:txBody>
          </p:sp>
        </p:grpSp>
        <p:sp>
          <p:nvSpPr>
            <p:cNvPr id="88" name="文本框 87"/>
            <p:cNvSpPr txBox="1"/>
            <p:nvPr>
              <p:custDataLst>
                <p:tags r:id="rId6"/>
              </p:custDataLst>
            </p:nvPr>
          </p:nvSpPr>
          <p:spPr>
            <a:xfrm>
              <a:off x="6316079" y="1672992"/>
              <a:ext cx="5404453" cy="134544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2、高频交易策略：</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a:t>
              </a:r>
              <a:endParaRPr lang="en-US" altLang="zh-CN" sz="1200" b="1" dirty="0">
                <a:cs typeface="+mn-ea"/>
                <a:sym typeface="+mn-lt"/>
              </a:endParaRPr>
            </a:p>
            <a:p>
              <a:pPr marL="628650" lvl="1" indent="-171450">
                <a:buFont typeface="Wingdings" panose="05000000000000000000" pitchFamily="2" charset="2"/>
                <a:buChar char="Ø"/>
              </a:pPr>
              <a:r>
                <a:rPr lang="en-US" altLang="zh-CN" sz="1200" b="1" dirty="0">
                  <a:cs typeface="+mn-ea"/>
                  <a:sym typeface="+mn-lt"/>
                </a:rPr>
                <a:t> </a:t>
              </a:r>
              <a:r>
                <a:rPr lang="en-US" altLang="zh-CN" sz="1200" dirty="0">
                  <a:cs typeface="+mn-ea"/>
                  <a:sym typeface="+mn-lt"/>
                </a:rPr>
                <a:t>高频交易涉及迅速执行大量交易，利用微小的价格变动获得利润。机器学习模型可以分析市场数据，快速做出交易决策，并利用优化的算法来提高交易效率。</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Citadel和Aidiya等对冲基金和交易公司使用机器学习算法，通过大规模的数据分析，执行快速的高频交易策略。</a:t>
              </a:r>
              <a:endParaRPr lang="en-US" altLang="zh-CN" sz="1200" dirty="0">
                <a:cs typeface="+mn-ea"/>
                <a:sym typeface="+mn-lt"/>
              </a:endParaRPr>
            </a:p>
          </p:txBody>
        </p:sp>
        <p:sp>
          <p:nvSpPr>
            <p:cNvPr id="89" name="文本框 88"/>
            <p:cNvSpPr txBox="1"/>
            <p:nvPr>
              <p:custDataLst>
                <p:tags r:id="rId7"/>
              </p:custDataLst>
            </p:nvPr>
          </p:nvSpPr>
          <p:spPr>
            <a:xfrm>
              <a:off x="542394" y="3956653"/>
              <a:ext cx="5404453" cy="182030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3、量化策略：</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量化交易策略基于系统性的分析和模型，使用机器学习算法构建和执行交易策略。这可能包括利用统计套利、市场因子模型或其他策略。</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AlgoTrader和Quantiacs提供量化交易平台，帮助交易员使用机器学习算法构建和执行系统性的量化策略。</a:t>
              </a:r>
              <a:endParaRPr lang="en-US" altLang="zh-CN" sz="1200" dirty="0">
                <a:cs typeface="+mn-ea"/>
                <a:sym typeface="+mn-lt"/>
              </a:endParaRPr>
            </a:p>
            <a:p>
              <a:pPr marL="628650" lvl="1" indent="-171450">
                <a:buFont typeface="Wingdings" panose="05000000000000000000" pitchFamily="2" charset="2"/>
                <a:buChar char="Ø"/>
              </a:pPr>
              <a:r>
                <a:rPr lang="en-US" altLang="zh-CN" sz="1200" dirty="0">
                  <a:cs typeface="+mn-ea"/>
                  <a:sym typeface="+mn-lt"/>
                </a:rPr>
                <a:t>同方威视 - 量化投资</a:t>
              </a:r>
              <a:r>
                <a:rPr lang="zh-CN" altLang="en-US" sz="1200" dirty="0">
                  <a:cs typeface="+mn-ea"/>
                  <a:sym typeface="+mn-lt"/>
                </a:rPr>
                <a:t>：</a:t>
              </a:r>
              <a:r>
                <a:rPr lang="en-US" altLang="zh-CN" sz="1200" dirty="0">
                  <a:cs typeface="+mn-ea"/>
                  <a:sym typeface="+mn-lt"/>
                </a:rPr>
                <a:t>同方威视是一家中国智能安防解决方案提供商，他们也在量化投资领域有所涉足。通过运用大数据和人工智能技术，同方威视可以分析金融市场数据，开发量化交易策略，以优化其投资组合。</a:t>
              </a:r>
              <a:endParaRPr lang="en-US" altLang="zh-CN" sz="1200" dirty="0">
                <a:cs typeface="+mn-ea"/>
                <a:sym typeface="+mn-lt"/>
              </a:endParaRPr>
            </a:p>
          </p:txBody>
        </p:sp>
        <p:sp>
          <p:nvSpPr>
            <p:cNvPr id="90" name="文本框 89"/>
            <p:cNvSpPr txBox="1"/>
            <p:nvPr>
              <p:custDataLst>
                <p:tags r:id="rId8"/>
              </p:custDataLst>
            </p:nvPr>
          </p:nvSpPr>
          <p:spPr>
            <a:xfrm>
              <a:off x="6292250" y="3972369"/>
              <a:ext cx="5404453" cy="15037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4、风险管理：</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机器学习技术可用于建立风险模型，评估市场波动性，并识别潜在的风险。这有助于制定风险管理策略，以避免潜在的损失。</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中信建投 - 风险管理系统</a:t>
              </a:r>
              <a:r>
                <a:rPr lang="zh-CN" altLang="en-US" sz="1200" dirty="0">
                  <a:cs typeface="+mn-ea"/>
                  <a:sym typeface="+mn-lt"/>
                </a:rPr>
                <a:t>：</a:t>
              </a:r>
              <a:r>
                <a:rPr lang="en-US" altLang="zh-CN" sz="1200" dirty="0">
                  <a:cs typeface="+mn-ea"/>
                  <a:sym typeface="+mn-lt"/>
                </a:rPr>
                <a:t>中信建投是中国一家综合性金融服务提供商，他们采用先进的风险管理系统来监测和评估投资组合的风险。该系统利用大数据和人工智能技术，帮助投资者更好地理解和管理潜在风险。</a:t>
              </a:r>
              <a:endParaRPr lang="en-US" altLang="zh-CN" sz="1200" dirty="0">
                <a:cs typeface="+mn-ea"/>
                <a:sym typeface="+mn-lt"/>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n-lt"/>
                <a:ea typeface="+mn-ea"/>
                <a:sym typeface="+mn-lt"/>
              </a:rPr>
              <a:t>人工智能在</a:t>
            </a:r>
            <a:r>
              <a:rPr lang="zh-CN" altLang="en-US" dirty="0">
                <a:latin typeface="+mn-lt"/>
                <a:ea typeface="+mn-ea"/>
                <a:sym typeface="+mn-lt"/>
              </a:rPr>
              <a:t>衍生品</a:t>
            </a:r>
            <a:r>
              <a:rPr lang="en-US" altLang="zh-CN" dirty="0" err="1">
                <a:latin typeface="+mn-lt"/>
                <a:ea typeface="+mn-ea"/>
                <a:sym typeface="+mn-lt"/>
              </a:rPr>
              <a:t>领域的应用</a:t>
            </a:r>
            <a:r>
              <a:rPr dirty="0">
                <a:latin typeface="+mn-lt"/>
                <a:ea typeface="+mn-ea"/>
                <a:sym typeface="+mn-lt"/>
              </a:rPr>
              <a:t>介绍</a:t>
            </a:r>
            <a:endParaRPr dirty="0">
              <a:latin typeface="+mn-lt"/>
              <a:ea typeface="+mn-ea"/>
              <a:sym typeface="+mn-lt"/>
            </a:endParaRPr>
          </a:p>
        </p:txBody>
      </p:sp>
      <p:grpSp>
        <p:nvGrpSpPr>
          <p:cNvPr id="16" name="组合 15"/>
          <p:cNvGrpSpPr/>
          <p:nvPr/>
        </p:nvGrpSpPr>
        <p:grpSpPr>
          <a:xfrm>
            <a:off x="8207376" y="1313814"/>
            <a:ext cx="3311525" cy="3297554"/>
            <a:chOff x="9776" y="6189"/>
            <a:chExt cx="8670" cy="3640"/>
          </a:xfrm>
        </p:grpSpPr>
        <p:sp>
          <p:nvSpPr>
            <p:cNvPr id="10" name="矩形 9"/>
            <p:cNvSpPr/>
            <p:nvPr>
              <p:custDataLst>
                <p:tags r:id="rId1"/>
              </p:custDataLst>
            </p:nvPr>
          </p:nvSpPr>
          <p:spPr>
            <a:xfrm>
              <a:off x="9776" y="6189"/>
              <a:ext cx="8670" cy="364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4" name="文本框 13"/>
            <p:cNvSpPr txBox="1"/>
            <p:nvPr>
              <p:custDataLst>
                <p:tags r:id="rId2"/>
              </p:custDataLst>
            </p:nvPr>
          </p:nvSpPr>
          <p:spPr>
            <a:xfrm>
              <a:off x="9853" y="6256"/>
              <a:ext cx="8132" cy="336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7、社交媒体情感分析：</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利用自然语言处理技术对社交媒体上的评论和新闻进行情感分析，以了解市场参与者的情绪，并可能预测市场的短期走势。</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Cindicator整合社交媒体情感数据，并结合机器学习模型，提供市场情感分析和预测，为交易决策提供参考。</a:t>
              </a:r>
              <a:endParaRPr lang="en-US" altLang="zh-CN" sz="1200" dirty="0">
                <a:cs typeface="+mn-ea"/>
                <a:sym typeface="+mn-lt"/>
              </a:endParaRPr>
            </a:p>
            <a:p>
              <a:pPr marL="628650" lvl="1" indent="-171450">
                <a:buFont typeface="Wingdings" panose="05000000000000000000" pitchFamily="2" charset="2"/>
                <a:buChar char="Ø"/>
              </a:pPr>
              <a:r>
                <a:rPr lang="en-US" altLang="zh-CN" sz="1200" dirty="0">
                  <a:cs typeface="+mn-ea"/>
                  <a:sym typeface="+mn-lt"/>
                </a:rPr>
                <a:t>旷视科技 - 人脸情感分析</a:t>
              </a:r>
              <a:r>
                <a:rPr lang="zh-CN" altLang="en-US" sz="1200" dirty="0">
                  <a:cs typeface="+mn-ea"/>
                  <a:sym typeface="+mn-lt"/>
                </a:rPr>
                <a:t>：</a:t>
              </a:r>
              <a:r>
                <a:rPr lang="en-US" altLang="zh-CN" sz="1200" dirty="0">
                  <a:cs typeface="+mn-ea"/>
                  <a:sym typeface="+mn-lt"/>
                </a:rPr>
                <a:t>旷视科技是一家在人工智能领域领先的公司，他们的人脸情感分析技术可以被用于监测和分析投资者的情感，为决策制定提供更多信息。</a:t>
              </a:r>
              <a:endParaRPr lang="en-US" altLang="zh-CN" sz="1200" dirty="0">
                <a:cs typeface="+mn-ea"/>
                <a:sym typeface="+mn-lt"/>
              </a:endParaRPr>
            </a:p>
          </p:txBody>
        </p:sp>
      </p:grpSp>
      <p:sp>
        <p:nvSpPr>
          <p:cNvPr id="19" name="文本框 18"/>
          <p:cNvSpPr txBox="1"/>
          <p:nvPr/>
        </p:nvSpPr>
        <p:spPr>
          <a:xfrm>
            <a:off x="494665" y="5103495"/>
            <a:ext cx="11024235" cy="942340"/>
          </a:xfrm>
          <a:prstGeom prst="rect">
            <a:avLst/>
          </a:prstGeom>
          <a:solidFill>
            <a:schemeClr val="bg1">
              <a:lumMod val="95000"/>
            </a:schemeClr>
          </a:solidFill>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chor="ctr" anchorCtr="0">
            <a:noAutofit/>
          </a:bodyPr>
          <a:lstStyle/>
          <a:p>
            <a:pPr algn="just"/>
            <a:r>
              <a:rPr lang="zh-CN" altLang="en-US" sz="1400" dirty="0">
                <a:cs typeface="+mn-ea"/>
                <a:sym typeface="+mn-lt"/>
              </a:rPr>
              <a:t>总体而言，AI在衍生品应用的目标是提高交易效率、降低风险以及更好地理解和利用市场的动态。这需要深入的数据分析、模型构建和实时决策能力，而人工智能技术在这些方面提供了有力的支持。然而，需要注意的是，市场仍然具有不确定性，而AI系统也需要不断优化和监控，以适应不断变化的市场条件。</a:t>
            </a:r>
            <a:endParaRPr lang="zh-CN" altLang="en-US" sz="1400" dirty="0">
              <a:cs typeface="+mn-ea"/>
              <a:sym typeface="+mn-lt"/>
            </a:endParaRPr>
          </a:p>
        </p:txBody>
      </p:sp>
      <p:sp>
        <p:nvSpPr>
          <p:cNvPr id="20" name="下箭头 19"/>
          <p:cNvSpPr/>
          <p:nvPr/>
        </p:nvSpPr>
        <p:spPr>
          <a:xfrm>
            <a:off x="5716271" y="4754976"/>
            <a:ext cx="759460" cy="25771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4336416" y="1310642"/>
            <a:ext cx="3311525" cy="3297555"/>
            <a:chOff x="9776" y="6189"/>
            <a:chExt cx="8670" cy="3640"/>
          </a:xfrm>
        </p:grpSpPr>
        <p:sp>
          <p:nvSpPr>
            <p:cNvPr id="22" name="矩形 21"/>
            <p:cNvSpPr/>
            <p:nvPr>
              <p:custDataLst>
                <p:tags r:id="rId3"/>
              </p:custDataLst>
            </p:nvPr>
          </p:nvSpPr>
          <p:spPr>
            <a:xfrm>
              <a:off x="9776" y="6189"/>
              <a:ext cx="8670" cy="364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23" name="文本框 22"/>
            <p:cNvSpPr txBox="1"/>
            <p:nvPr>
              <p:custDataLst>
                <p:tags r:id="rId4"/>
              </p:custDataLst>
            </p:nvPr>
          </p:nvSpPr>
          <p:spPr>
            <a:xfrm>
              <a:off x="9853" y="6256"/>
              <a:ext cx="8132" cy="254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6、智能合约： </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在区块链技术的背景下，智能合约结合了区块链和AI，可以在没有中介的情况下执行交易。这有助于提高交易的透明度和可追溯性。</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阿里云 - 区块链服务</a:t>
              </a:r>
              <a:r>
                <a:rPr lang="zh-CN" altLang="en-US" sz="1200" dirty="0">
                  <a:cs typeface="+mn-ea"/>
                  <a:sym typeface="+mn-lt"/>
                </a:rPr>
                <a:t>：</a:t>
              </a:r>
              <a:r>
                <a:rPr lang="en-US" altLang="zh-CN" sz="1200" dirty="0">
                  <a:cs typeface="+mn-ea"/>
                  <a:sym typeface="+mn-lt"/>
                </a:rPr>
                <a:t>阿里云是阿里巴巴集团的云计算子公司，他们提供区块链服务，支持智能合约的开发和执行。这为金融机构提供了建立透明、安全合约的机会。</a:t>
              </a:r>
              <a:endParaRPr lang="en-US" altLang="zh-CN" sz="1200" dirty="0">
                <a:cs typeface="+mn-ea"/>
                <a:sym typeface="+mn-lt"/>
              </a:endParaRPr>
            </a:p>
          </p:txBody>
        </p:sp>
      </p:grpSp>
      <p:grpSp>
        <p:nvGrpSpPr>
          <p:cNvPr id="24" name="组合 23"/>
          <p:cNvGrpSpPr/>
          <p:nvPr/>
        </p:nvGrpSpPr>
        <p:grpSpPr>
          <a:xfrm>
            <a:off x="465456" y="1310642"/>
            <a:ext cx="3311525" cy="3297555"/>
            <a:chOff x="9776" y="6189"/>
            <a:chExt cx="8670" cy="3640"/>
          </a:xfrm>
        </p:grpSpPr>
        <p:sp>
          <p:nvSpPr>
            <p:cNvPr id="25" name="矩形 24"/>
            <p:cNvSpPr/>
            <p:nvPr>
              <p:custDataLst>
                <p:tags r:id="rId5"/>
              </p:custDataLst>
            </p:nvPr>
          </p:nvSpPr>
          <p:spPr>
            <a:xfrm>
              <a:off x="9776" y="6189"/>
              <a:ext cx="8670" cy="3640"/>
            </a:xfrm>
            <a:prstGeom prst="rect">
              <a:avLst/>
            </a:prstGeom>
            <a:noFill/>
            <a:ln w="1905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26" name="文本框 25"/>
            <p:cNvSpPr txBox="1"/>
            <p:nvPr>
              <p:custDataLst>
                <p:tags r:id="rId6"/>
              </p:custDataLst>
            </p:nvPr>
          </p:nvSpPr>
          <p:spPr>
            <a:xfrm>
              <a:off x="9853" y="6256"/>
              <a:ext cx="8132" cy="254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cs typeface="+mn-ea"/>
                  <a:sym typeface="+mn-lt"/>
                </a:rPr>
                <a:t>5、智能执行系统：</a:t>
              </a:r>
              <a:endParaRPr lang="en-US" altLang="zh-CN" sz="1200" b="1" dirty="0">
                <a:cs typeface="+mn-ea"/>
                <a:sym typeface="+mn-lt"/>
              </a:endParaRPr>
            </a:p>
            <a:p>
              <a:pPr marL="171450" indent="-171450">
                <a:buFont typeface="Wingdings" panose="05000000000000000000" pitchFamily="2" charset="2"/>
                <a:buChar char="Ø"/>
              </a:pPr>
              <a:r>
                <a:rPr lang="en-US" altLang="zh-CN" sz="1200" b="1" dirty="0">
                  <a:cs typeface="+mn-ea"/>
                  <a:sym typeface="+mn-lt"/>
                </a:rPr>
                <a:t>应用详解：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智能执行系统使用算法来分析市场流动性和价格深度，优化订单执行策略，以实现最佳执行价格，并降低交易成本。</a:t>
              </a:r>
              <a:endParaRPr lang="en-US" altLang="zh-CN" sz="1200" dirty="0">
                <a:cs typeface="+mn-ea"/>
                <a:sym typeface="+mn-lt"/>
              </a:endParaRPr>
            </a:p>
            <a:p>
              <a:pPr marL="171450" indent="-171450">
                <a:buFont typeface="Wingdings" panose="05000000000000000000" pitchFamily="2" charset="2"/>
                <a:buChar char="Ø"/>
              </a:pPr>
              <a:r>
                <a:rPr lang="en-US" altLang="zh-CN" sz="1200" b="1" dirty="0">
                  <a:cs typeface="+mn-ea"/>
                  <a:sym typeface="+mn-lt"/>
                </a:rPr>
                <a:t>举例： </a:t>
              </a:r>
              <a:endParaRPr lang="en-US" altLang="zh-CN" sz="1200" b="1" dirty="0">
                <a:cs typeface="+mn-ea"/>
                <a:sym typeface="+mn-lt"/>
              </a:endParaRPr>
            </a:p>
            <a:p>
              <a:pPr marL="628650" lvl="1" indent="-171450">
                <a:buFont typeface="Wingdings" panose="05000000000000000000" pitchFamily="2" charset="2"/>
                <a:buChar char="Ø"/>
              </a:pPr>
              <a:r>
                <a:rPr lang="en-US" altLang="zh-CN" sz="1200" dirty="0">
                  <a:cs typeface="+mn-ea"/>
                  <a:sym typeface="+mn-lt"/>
                </a:rPr>
                <a:t>中金在线 - 自动化交易平台</a:t>
              </a:r>
              <a:r>
                <a:rPr lang="zh-CN" altLang="en-US" sz="1200" dirty="0">
                  <a:cs typeface="+mn-ea"/>
                  <a:sym typeface="+mn-lt"/>
                </a:rPr>
                <a:t>：</a:t>
              </a:r>
              <a:r>
                <a:rPr lang="en-US" altLang="zh-CN" sz="1200" dirty="0">
                  <a:cs typeface="+mn-ea"/>
                  <a:sym typeface="+mn-lt"/>
                </a:rPr>
                <a:t>中金在线是中国金融信息服务提供商，他们的交易平台提供自动化交易功能，使交易员能够使用算法和规则进行交易，提高交易的执行效率。</a:t>
              </a:r>
              <a:endParaRPr lang="en-US" altLang="zh-CN" sz="1200" dirty="0">
                <a:cs typeface="+mn-ea"/>
                <a:sym typeface="+mn-lt"/>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dirty="0">
                <a:latin typeface="+mn-lt"/>
                <a:ea typeface="+mn-ea"/>
                <a:sym typeface="+mn-lt"/>
              </a:rPr>
              <a:t>案例分析</a:t>
            </a:r>
            <a:r>
              <a:rPr lang="en-US" altLang="zh-CN" dirty="0">
                <a:latin typeface="+mn-lt"/>
                <a:ea typeface="+mn-ea"/>
                <a:sym typeface="+mn-lt"/>
              </a:rPr>
              <a:t>1</a:t>
            </a:r>
            <a:r>
              <a:rPr dirty="0">
                <a:latin typeface="+mn-lt"/>
                <a:ea typeface="+mn-ea"/>
                <a:sym typeface="+mn-lt"/>
              </a:rPr>
              <a:t>：华西金工基于chatgpt的国债期货择时策略</a:t>
            </a:r>
            <a:endParaRPr dirty="0">
              <a:latin typeface="+mn-lt"/>
              <a:ea typeface="+mn-ea"/>
              <a:sym typeface="+mn-lt"/>
            </a:endParaRPr>
          </a:p>
        </p:txBody>
      </p:sp>
      <p:sp>
        <p:nvSpPr>
          <p:cNvPr id="2" name="文本框 1"/>
          <p:cNvSpPr txBox="1"/>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1. 国债期货择时策略的构建</a:t>
            </a:r>
            <a:endParaRPr lang="zh-CN" altLang="en-US" sz="2000" b="1" dirty="0">
              <a:cs typeface="+mn-ea"/>
              <a:sym typeface="+mn-lt"/>
            </a:endParaRPr>
          </a:p>
        </p:txBody>
      </p:sp>
      <p:graphicFrame>
        <p:nvGraphicFramePr>
          <p:cNvPr id="6" name="图示 5"/>
          <p:cNvGraphicFramePr/>
          <p:nvPr/>
        </p:nvGraphicFramePr>
        <p:xfrm>
          <a:off x="442595" y="1830705"/>
          <a:ext cx="4823460" cy="2771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0" name="图示 39"/>
          <p:cNvGraphicFramePr/>
          <p:nvPr/>
        </p:nvGraphicFramePr>
        <p:xfrm>
          <a:off x="5526405" y="1626235"/>
          <a:ext cx="6506845" cy="30880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 name="矩形 40"/>
          <p:cNvSpPr/>
          <p:nvPr/>
        </p:nvSpPr>
        <p:spPr>
          <a:xfrm>
            <a:off x="442595" y="1468755"/>
            <a:ext cx="11463020" cy="3494405"/>
          </a:xfrm>
          <a:prstGeom prst="rect">
            <a:avLst/>
          </a:prstGeom>
          <a:ln w="6350" cap="flat" cmpd="sng" algn="ctr">
            <a:solidFill>
              <a:schemeClr val="accent1"/>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cs typeface="+mn-ea"/>
              <a:sym typeface="+mn-lt"/>
            </a:endParaRPr>
          </a:p>
        </p:txBody>
      </p:sp>
      <p:sp>
        <p:nvSpPr>
          <p:cNvPr id="43" name="文本框 42"/>
          <p:cNvSpPr txBox="1"/>
          <p:nvPr>
            <p:custDataLst>
              <p:tags r:id="rId11"/>
            </p:custDataLst>
          </p:nvPr>
        </p:nvSpPr>
        <p:spPr>
          <a:xfrm>
            <a:off x="443230" y="5050790"/>
            <a:ext cx="6096000" cy="398780"/>
          </a:xfrm>
          <a:prstGeom prst="rect">
            <a:avLst/>
          </a:prstGeom>
          <a:noFill/>
        </p:spPr>
        <p:txBody>
          <a:bodyPr wrap="square" rtlCol="0" anchor="t">
            <a:spAutoFit/>
          </a:bodyPr>
          <a:lstStyle/>
          <a:p>
            <a:pPr algn="l" fontAlgn="ctr"/>
            <a:r>
              <a:rPr lang="en-US" altLang="zh-CN" sz="2000" b="1" dirty="0">
                <a:cs typeface="+mn-ea"/>
                <a:sym typeface="+mn-lt"/>
              </a:rPr>
              <a:t>2. </a:t>
            </a:r>
            <a:r>
              <a:rPr lang="zh-CN" altLang="en-US" sz="2000" b="1" dirty="0">
                <a:cs typeface="+mn-ea"/>
                <a:sym typeface="+mn-lt"/>
              </a:rPr>
              <a:t>结果与策略优化</a:t>
            </a:r>
            <a:endParaRPr lang="zh-CN" altLang="en-US" sz="2000" b="1" dirty="0">
              <a:cs typeface="+mn-ea"/>
              <a:sym typeface="+mn-lt"/>
            </a:endParaRPr>
          </a:p>
        </p:txBody>
      </p:sp>
      <p:graphicFrame>
        <p:nvGraphicFramePr>
          <p:cNvPr id="44" name="图示 43"/>
          <p:cNvGraphicFramePr/>
          <p:nvPr/>
        </p:nvGraphicFramePr>
        <p:xfrm>
          <a:off x="443230" y="5680710"/>
          <a:ext cx="11463020" cy="3352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5" name="矩形 44"/>
          <p:cNvSpPr/>
          <p:nvPr>
            <p:custDataLst>
              <p:tags r:id="rId17"/>
            </p:custDataLst>
          </p:nvPr>
        </p:nvSpPr>
        <p:spPr>
          <a:xfrm>
            <a:off x="442595" y="5449570"/>
            <a:ext cx="11463020" cy="789940"/>
          </a:xfrm>
          <a:prstGeom prst="rect">
            <a:avLst/>
          </a:prstGeom>
          <a:ln w="6350" cap="flat" cmpd="sng" algn="ctr">
            <a:solidFill>
              <a:schemeClr val="accent1"/>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cs typeface="+mn-ea"/>
              <a:sym typeface="+mn-lt"/>
            </a:endParaRPr>
          </a:p>
        </p:txBody>
      </p:sp>
      <p:sp>
        <p:nvSpPr>
          <p:cNvPr id="46" name="下箭头 45"/>
          <p:cNvSpPr/>
          <p:nvPr>
            <p:custDataLst>
              <p:tags r:id="rId18"/>
            </p:custDataLst>
          </p:nvPr>
        </p:nvSpPr>
        <p:spPr>
          <a:xfrm>
            <a:off x="5716270" y="4998720"/>
            <a:ext cx="759460" cy="4159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p:cNvSpPr txBox="1"/>
          <p:nvPr/>
        </p:nvSpPr>
        <p:spPr>
          <a:xfrm>
            <a:off x="4877435" y="1961515"/>
            <a:ext cx="1383665" cy="716280"/>
          </a:xfrm>
          <a:prstGeom prst="rect">
            <a:avLst/>
          </a:prstGeom>
          <a:noFill/>
        </p:spPr>
        <p:txBody>
          <a:bodyPr wrap="square" rtlCol="0" anchor="t">
            <a:noAutofit/>
          </a:bodyPr>
          <a:lstStyle/>
          <a:p>
            <a:pPr algn="just" fontAlgn="ctr"/>
            <a:r>
              <a:rPr lang="zh-CN" altLang="en-US" sz="1000" dirty="0">
                <a:cs typeface="+mn-ea"/>
                <a:sym typeface="+mn-lt"/>
              </a:rPr>
              <a:t>通过对基础量的分析与组合计算出相应的因子数据以反映特定的股票债券特征</a:t>
            </a:r>
            <a:endParaRPr lang="zh-CN" altLang="en-US" sz="1000" dirty="0">
              <a:cs typeface="+mn-ea"/>
              <a:sym typeface="+mn-lt"/>
            </a:endParaRPr>
          </a:p>
        </p:txBody>
      </p:sp>
      <p:sp>
        <p:nvSpPr>
          <p:cNvPr id="48" name="右大括号 47"/>
          <p:cNvSpPr/>
          <p:nvPr/>
        </p:nvSpPr>
        <p:spPr>
          <a:xfrm>
            <a:off x="4590415" y="1817370"/>
            <a:ext cx="86995" cy="100139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cs typeface="+mn-ea"/>
              <a:sym typeface="+mn-lt"/>
            </a:endParaRPr>
          </a:p>
        </p:txBody>
      </p:sp>
      <p:sp>
        <p:nvSpPr>
          <p:cNvPr id="49" name="文本框 48"/>
          <p:cNvSpPr txBox="1"/>
          <p:nvPr/>
        </p:nvSpPr>
        <p:spPr>
          <a:xfrm>
            <a:off x="4877435" y="3787140"/>
            <a:ext cx="1789430" cy="553085"/>
          </a:xfrm>
          <a:prstGeom prst="rect">
            <a:avLst/>
          </a:prstGeom>
          <a:noFill/>
        </p:spPr>
        <p:txBody>
          <a:bodyPr wrap="square" rtlCol="0" anchor="t">
            <a:spAutoFit/>
          </a:bodyPr>
          <a:lstStyle/>
          <a:p>
            <a:pPr algn="just" fontAlgn="ctr"/>
            <a:r>
              <a:rPr lang="zh-CN" altLang="en-US" sz="1000" dirty="0">
                <a:cs typeface="+mn-ea"/>
                <a:sym typeface="+mn-lt"/>
              </a:rPr>
              <a:t>反映了不同商品的价格状态</a:t>
            </a:r>
            <a:endParaRPr lang="zh-CN" altLang="en-US" sz="1000" dirty="0">
              <a:cs typeface="+mn-ea"/>
              <a:sym typeface="+mn-lt"/>
            </a:endParaRPr>
          </a:p>
          <a:p>
            <a:pPr algn="just" fontAlgn="ctr"/>
            <a:r>
              <a:rPr lang="zh-CN" altLang="en-US" sz="1000" dirty="0">
                <a:cs typeface="+mn-ea"/>
                <a:sym typeface="+mn-lt"/>
              </a:rPr>
              <a:t>反映了国债的基础信息</a:t>
            </a:r>
            <a:endParaRPr lang="zh-CN" altLang="en-US" sz="1000" dirty="0">
              <a:cs typeface="+mn-ea"/>
              <a:sym typeface="+mn-lt"/>
            </a:endParaRPr>
          </a:p>
          <a:p>
            <a:pPr algn="just" fontAlgn="ctr"/>
            <a:r>
              <a:rPr lang="zh-CN" altLang="en-US" sz="1000" dirty="0">
                <a:cs typeface="+mn-ea"/>
                <a:sym typeface="+mn-lt"/>
              </a:rPr>
              <a:t>反映了当时的经济情况</a:t>
            </a:r>
            <a:endParaRPr lang="zh-CN" altLang="en-US" sz="1000" dirty="0">
              <a:cs typeface="+mn-ea"/>
              <a:sym typeface="+mn-lt"/>
            </a:endParaRPr>
          </a:p>
        </p:txBody>
      </p:sp>
      <p:sp>
        <p:nvSpPr>
          <p:cNvPr id="50" name="右大括号 49"/>
          <p:cNvSpPr/>
          <p:nvPr>
            <p:custDataLst>
              <p:tags r:id="rId19"/>
            </p:custDataLst>
          </p:nvPr>
        </p:nvSpPr>
        <p:spPr>
          <a:xfrm>
            <a:off x="4590415" y="3803015"/>
            <a:ext cx="86995" cy="576580"/>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cs typeface="+mn-ea"/>
              <a:sym typeface="+mn-lt"/>
            </a:endParaRPr>
          </a:p>
        </p:txBody>
      </p:sp>
      <p:sp>
        <p:nvSpPr>
          <p:cNvPr id="52" name="下箭头 51"/>
          <p:cNvSpPr/>
          <p:nvPr>
            <p:custDataLst>
              <p:tags r:id="rId20"/>
            </p:custDataLst>
          </p:nvPr>
        </p:nvSpPr>
        <p:spPr>
          <a:xfrm rot="16200000">
            <a:off x="6367145" y="2947106"/>
            <a:ext cx="759460" cy="4159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483433" y="2153844"/>
            <a:ext cx="1852097" cy="18520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874395" y="2576556"/>
            <a:ext cx="1094740" cy="1115060"/>
          </a:xfrm>
          <a:prstGeom prst="rect">
            <a:avLst/>
          </a:prstGeom>
          <a:noFill/>
        </p:spPr>
        <p:txBody>
          <a:bodyPr wrap="square" rtlCol="0">
            <a:noAutofit/>
          </a:bodyPr>
          <a:lstStyle/>
          <a:p>
            <a:pPr algn="ctr"/>
            <a:r>
              <a:rPr lang="zh-CN" altLang="en-US" sz="3200" dirty="0">
                <a:solidFill>
                  <a:schemeClr val="bg1"/>
                </a:solidFill>
                <a:cs typeface="+mn-ea"/>
                <a:sym typeface="+mn-lt"/>
              </a:rPr>
              <a:t>因子</a:t>
            </a:r>
            <a:endParaRPr lang="zh-CN" altLang="en-US" sz="3200" dirty="0">
              <a:solidFill>
                <a:schemeClr val="bg1"/>
              </a:solidFill>
              <a:cs typeface="+mn-ea"/>
              <a:sym typeface="+mn-lt"/>
            </a:endParaRPr>
          </a:p>
          <a:p>
            <a:pPr algn="ctr"/>
            <a:r>
              <a:rPr lang="zh-CN" altLang="en-US" sz="3200" dirty="0">
                <a:solidFill>
                  <a:schemeClr val="bg1"/>
                </a:solidFill>
                <a:cs typeface="+mn-ea"/>
                <a:sym typeface="+mn-lt"/>
              </a:rPr>
              <a:t>选择</a:t>
            </a:r>
            <a:endParaRPr lang="zh-CN" altLang="en-US" sz="3200" dirty="0">
              <a:solidFill>
                <a:schemeClr val="bg1"/>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6451" y="2635251"/>
            <a:ext cx="6883400" cy="1104900"/>
          </a:xfrm>
          <a:prstGeom prst="rect">
            <a:avLst/>
          </a:prstGeom>
          <a:noFill/>
        </p:spPr>
        <p:txBody>
          <a:bodyPr wrap="square" rtlCol="0" anchor="ctr"/>
          <a:lstStyle/>
          <a:p>
            <a:r>
              <a:rPr lang="en-US" sz="5600" b="1" dirty="0">
                <a:solidFill>
                  <a:srgbClr val="9A0001"/>
                </a:solidFill>
                <a:cs typeface="+mn-ea"/>
                <a:sym typeface="+mn-lt"/>
              </a:rPr>
              <a:t>目录</a:t>
            </a:r>
            <a:endParaRPr lang="en-US" sz="5600" dirty="0">
              <a:cs typeface="+mn-ea"/>
              <a:sym typeface="+mn-lt"/>
            </a:endParaRPr>
          </a:p>
        </p:txBody>
      </p:sp>
      <p:sp>
        <p:nvSpPr>
          <p:cNvPr id="3" name="Text 1"/>
          <p:cNvSpPr/>
          <p:nvPr/>
        </p:nvSpPr>
        <p:spPr>
          <a:xfrm>
            <a:off x="4248151" y="1359537"/>
            <a:ext cx="7181851" cy="3505200"/>
          </a:xfrm>
          <a:prstGeom prst="rect">
            <a:avLst/>
          </a:prstGeom>
          <a:noFill/>
        </p:spPr>
        <p:txBody>
          <a:bodyPr wrap="square" rtlCol="0" anchor="t"/>
          <a:lstStyle/>
          <a:p>
            <a:pPr marL="457200" indent="-457200">
              <a:lnSpc>
                <a:spcPct val="150000"/>
              </a:lnSpc>
              <a:buSzPct val="100000"/>
              <a:buChar char="•"/>
            </a:pPr>
            <a:r>
              <a:rPr lang="zh-CN" altLang="en-US" sz="2520" dirty="0">
                <a:solidFill>
                  <a:srgbClr val="FFFFFF"/>
                </a:solidFill>
                <a:cs typeface="+mn-ea"/>
                <a:sym typeface="+mn-lt"/>
              </a:rPr>
              <a:t>引言</a:t>
            </a:r>
            <a:endParaRPr lang="zh-CN" altLang="en-US" sz="2520" dirty="0">
              <a:solidFill>
                <a:srgbClr val="FFFFFF"/>
              </a:solidFill>
              <a:cs typeface="+mn-ea"/>
              <a:sym typeface="+mn-lt"/>
            </a:endParaRPr>
          </a:p>
          <a:p>
            <a:pPr marL="457200" indent="-457200">
              <a:lnSpc>
                <a:spcPct val="150000"/>
              </a:lnSpc>
              <a:buSzPct val="100000"/>
              <a:buChar char="•"/>
            </a:pPr>
            <a:r>
              <a:rPr lang="zh-CN" altLang="en-US" sz="2520" dirty="0">
                <a:solidFill>
                  <a:srgbClr val="FFFFFF"/>
                </a:solidFill>
                <a:cs typeface="+mn-ea"/>
                <a:sym typeface="+mn-lt"/>
              </a:rPr>
              <a:t>论文筛选及泛读</a:t>
            </a:r>
            <a:endParaRPr lang="en-US" sz="2520" dirty="0">
              <a:cs typeface="+mn-ea"/>
              <a:sym typeface="+mn-lt"/>
            </a:endParaRPr>
          </a:p>
          <a:p>
            <a:pPr marL="457200" indent="-457200">
              <a:lnSpc>
                <a:spcPct val="150000"/>
              </a:lnSpc>
              <a:buSzPct val="100000"/>
              <a:buChar char="•"/>
            </a:pPr>
            <a:r>
              <a:rPr lang="zh-CN" altLang="en-US" sz="2520" dirty="0">
                <a:solidFill>
                  <a:srgbClr val="FFFFFF"/>
                </a:solidFill>
                <a:cs typeface="+mn-ea"/>
                <a:sym typeface="+mn-lt"/>
              </a:rPr>
              <a:t>论文精读</a:t>
            </a:r>
            <a:endParaRPr lang="en-US" sz="2520" dirty="0">
              <a:cs typeface="+mn-ea"/>
              <a:sym typeface="+mn-lt"/>
            </a:endParaRPr>
          </a:p>
          <a:p>
            <a:pPr marL="457200" indent="-457200">
              <a:lnSpc>
                <a:spcPct val="150000"/>
              </a:lnSpc>
              <a:buSzPct val="100000"/>
              <a:buChar char="•"/>
            </a:pPr>
            <a:r>
              <a:rPr lang="zh-CN" altLang="en-US" sz="2520" dirty="0">
                <a:solidFill>
                  <a:srgbClr val="FFFFFF"/>
                </a:solidFill>
                <a:cs typeface="+mn-ea"/>
                <a:sym typeface="+mn-lt"/>
              </a:rPr>
              <a:t>精读结果：</a:t>
            </a:r>
            <a:r>
              <a:rPr lang="en-US" sz="2520" dirty="0">
                <a:solidFill>
                  <a:srgbClr val="FFFFFF"/>
                </a:solidFill>
                <a:cs typeface="+mn-ea"/>
                <a:sym typeface="+mn-lt"/>
              </a:rPr>
              <a:t>远期</a:t>
            </a:r>
            <a:endParaRPr lang="en-US" sz="2520" dirty="0">
              <a:cs typeface="+mn-ea"/>
              <a:sym typeface="+mn-lt"/>
            </a:endParaRPr>
          </a:p>
          <a:p>
            <a:pPr marL="457200" indent="-457200">
              <a:lnSpc>
                <a:spcPct val="150000"/>
              </a:lnSpc>
              <a:buSzPct val="100000"/>
              <a:buChar char="•"/>
            </a:pPr>
            <a:r>
              <a:rPr lang="zh-CN" altLang="en-US" sz="2520" dirty="0">
                <a:solidFill>
                  <a:srgbClr val="FFFFFF"/>
                </a:solidFill>
                <a:cs typeface="+mn-ea"/>
                <a:sym typeface="+mn-lt"/>
              </a:rPr>
              <a:t>精读结果：</a:t>
            </a:r>
            <a:r>
              <a:rPr lang="en-US" sz="2520" dirty="0">
                <a:solidFill>
                  <a:srgbClr val="FFFFFF"/>
                </a:solidFill>
                <a:cs typeface="+mn-ea"/>
                <a:sym typeface="+mn-lt"/>
              </a:rPr>
              <a:t>期货</a:t>
            </a:r>
            <a:endParaRPr lang="en-US" sz="2520" dirty="0">
              <a:cs typeface="+mn-ea"/>
              <a:sym typeface="+mn-lt"/>
            </a:endParaRPr>
          </a:p>
          <a:p>
            <a:pPr marL="457200" indent="-457200">
              <a:lnSpc>
                <a:spcPct val="150000"/>
              </a:lnSpc>
              <a:buSzPct val="100000"/>
              <a:buChar char="•"/>
            </a:pPr>
            <a:r>
              <a:rPr lang="zh-CN" altLang="en-US" sz="2520" dirty="0">
                <a:solidFill>
                  <a:srgbClr val="FFFFFF"/>
                </a:solidFill>
                <a:cs typeface="+mn-ea"/>
                <a:sym typeface="+mn-lt"/>
              </a:rPr>
              <a:t>精读结果：</a:t>
            </a:r>
            <a:r>
              <a:rPr lang="en-US" sz="2520" dirty="0" err="1">
                <a:solidFill>
                  <a:srgbClr val="FFFFFF"/>
                </a:solidFill>
                <a:cs typeface="+mn-ea"/>
                <a:sym typeface="+mn-lt"/>
              </a:rPr>
              <a:t>互换</a:t>
            </a:r>
            <a:endParaRPr lang="en-US" sz="2520" dirty="0">
              <a:solidFill>
                <a:srgbClr val="FFFFFF"/>
              </a:solidFill>
              <a:cs typeface="+mn-ea"/>
              <a:sym typeface="+mn-lt"/>
            </a:endParaRPr>
          </a:p>
          <a:p>
            <a:pPr marL="457200" indent="-457200">
              <a:lnSpc>
                <a:spcPct val="150000"/>
              </a:lnSpc>
              <a:buSzPct val="100000"/>
              <a:buChar char="•"/>
            </a:pPr>
            <a:r>
              <a:rPr lang="en-US" sz="2520" dirty="0">
                <a:solidFill>
                  <a:srgbClr val="FFFFFF"/>
                </a:solidFill>
                <a:cs typeface="+mn-ea"/>
                <a:sym typeface="+mn-lt"/>
              </a:rPr>
              <a:t>AI</a:t>
            </a:r>
            <a:r>
              <a:rPr lang="zh-CN" altLang="en-US" sz="2520" dirty="0">
                <a:solidFill>
                  <a:srgbClr val="FFFFFF"/>
                </a:solidFill>
                <a:cs typeface="+mn-ea"/>
                <a:sym typeface="+mn-lt"/>
              </a:rPr>
              <a:t>在衍生品领域的应用</a:t>
            </a:r>
            <a:endParaRPr lang="en-US" sz="2520" dirty="0">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1</a:t>
            </a:r>
            <a:r>
              <a:rPr lang="zh-CN" altLang="en-US" sz="2000" b="1" dirty="0">
                <a:cs typeface="+mn-ea"/>
                <a:sym typeface="+mn-lt"/>
              </a:rPr>
              <a:t>）基于chatgpt的技术因子生成</a:t>
            </a:r>
            <a:endParaRPr lang="zh-CN" altLang="en-US" sz="2000" b="1" dirty="0">
              <a:cs typeface="+mn-ea"/>
              <a:sym typeface="+mn-lt"/>
            </a:endParaRPr>
          </a:p>
        </p:txBody>
      </p:sp>
      <p:pic>
        <p:nvPicPr>
          <p:cNvPr id="12" name="图片 1" descr="IMG_256"/>
          <p:cNvPicPr/>
          <p:nvPr>
            <p:custDataLst>
              <p:tags r:id="rId2"/>
            </p:custDataLst>
          </p:nvPr>
        </p:nvPicPr>
        <p:blipFill>
          <a:blip r:embed="rId3"/>
          <a:srcRect t="6514" b="3818"/>
          <a:stretch>
            <a:fillRect/>
          </a:stretch>
        </p:blipFill>
        <p:spPr>
          <a:xfrm>
            <a:off x="650240" y="2244090"/>
            <a:ext cx="5340985" cy="3982720"/>
          </a:xfrm>
          <a:prstGeom prst="rect">
            <a:avLst/>
          </a:prstGeom>
          <a:noFill/>
          <a:ln w="9525">
            <a:noFill/>
          </a:ln>
        </p:spPr>
      </p:pic>
      <p:sp>
        <p:nvSpPr>
          <p:cNvPr id="13" name="文本框 12"/>
          <p:cNvSpPr txBox="1"/>
          <p:nvPr/>
        </p:nvSpPr>
        <p:spPr>
          <a:xfrm>
            <a:off x="6367780" y="2623185"/>
            <a:ext cx="5181600" cy="2907030"/>
          </a:xfrm>
          <a:prstGeom prst="rect">
            <a:avLst/>
          </a:prstGeom>
        </p:spPr>
        <p:style>
          <a:lnRef idx="3">
            <a:schemeClr val="accent1"/>
          </a:lnRef>
          <a:fillRef idx="0">
            <a:srgbClr val="FFFFFF"/>
          </a:fillRef>
          <a:effectRef idx="0">
            <a:srgbClr val="FFFFFF"/>
          </a:effectRef>
          <a:fontRef idx="minor">
            <a:schemeClr val="tx1"/>
          </a:fontRef>
        </p:style>
        <p:txBody>
          <a:bodyPr wrap="square" rtlCol="0" anchor="t">
            <a:noAutofit/>
          </a:bodyPr>
          <a:lstStyle/>
          <a:p>
            <a:pPr algn="just" fontAlgn="ctr">
              <a:lnSpc>
                <a:spcPts val="2000"/>
              </a:lnSpc>
            </a:pPr>
            <a:r>
              <a:rPr lang="zh-CN" altLang="en-US" sz="1600" b="1" dirty="0">
                <a:cs typeface="+mn-ea"/>
                <a:sym typeface="+mn-lt"/>
              </a:rPr>
              <a:t>ATR的定义</a:t>
            </a:r>
            <a:endParaRPr lang="zh-CN" altLang="en-US" sz="1600" b="1"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ATR又称 Average true range平均真实波动范围，简称ATR指标，是由J.Welles Wilder 发明的，ATR指标主要是用来衡量市场波动的强烈度，即为了显示市场变化率的指标。 </a:t>
            </a:r>
            <a:endParaRPr lang="zh-CN" altLang="en-US" sz="1400"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这一指标主要用来衡量价格的波动。因此，这一技术指标并不能直接反映价格走向及其趋势稳定性，而只是表明价格波动的程度。这一指标对于长期持续边幅移动的时段是非常典型的，这一情况通常发生在市场的顶部，或者是在价格巩固期间。根据这个指标来进行预测的原则可以表达为：该指标价值越高，趋势改变的可能性就越高；该指标的价值越低，趋势的移动性就越弱。        </a:t>
            </a:r>
            <a:endParaRPr lang="zh-CN" altLang="en-US" sz="1400" dirty="0">
              <a:cs typeface="+mn-ea"/>
              <a:sym typeface="+mn-lt"/>
            </a:endParaRPr>
          </a:p>
        </p:txBody>
      </p:sp>
      <p:sp>
        <p:nvSpPr>
          <p:cNvPr id="14" name="文本框 13"/>
          <p:cNvSpPr txBox="1"/>
          <p:nvPr/>
        </p:nvSpPr>
        <p:spPr>
          <a:xfrm>
            <a:off x="6367780" y="5622925"/>
            <a:ext cx="5181600" cy="603885"/>
          </a:xfrm>
          <a:prstGeom prst="rect">
            <a:avLst/>
          </a:prstGeom>
        </p:spPr>
        <p:style>
          <a:lnRef idx="0">
            <a:srgbClr val="FFFFFF"/>
          </a:lnRef>
          <a:fillRef idx="1">
            <a:schemeClr val="accent1"/>
          </a:fillRef>
          <a:effectRef idx="0">
            <a:srgbClr val="FFFFFF"/>
          </a:effectRef>
          <a:fontRef idx="minor">
            <a:schemeClr val="lt1"/>
          </a:fontRef>
        </p:style>
        <p:txBody>
          <a:bodyPr wrap="square" rtlCol="0" anchor="t">
            <a:spAutoFit/>
          </a:bodyPr>
          <a:lstStyle/>
          <a:p>
            <a:pPr indent="0" algn="just" fontAlgn="ctr">
              <a:lnSpc>
                <a:spcPts val="2000"/>
              </a:lnSpc>
            </a:pPr>
            <a:r>
              <a:rPr lang="zh-CN" altLang="en-US" sz="1400" dirty="0">
                <a:cs typeface="+mn-ea"/>
                <a:sym typeface="+mn-lt"/>
              </a:rPr>
              <a:t>可以看出chatgpt实现的ATR指标的定义与宽邦网站上对ATR的定义一致，并且表述方式更加清晰。</a:t>
            </a:r>
            <a:endParaRPr lang="zh-CN" altLang="en-US" sz="1400" dirty="0">
              <a:cs typeface="+mn-ea"/>
              <a:sym typeface="+mn-lt"/>
            </a:endParaRPr>
          </a:p>
        </p:txBody>
      </p:sp>
      <p:sp>
        <p:nvSpPr>
          <p:cNvPr id="15" name="矩形 14"/>
          <p:cNvSpPr/>
          <p:nvPr/>
        </p:nvSpPr>
        <p:spPr>
          <a:xfrm>
            <a:off x="650240" y="1616737"/>
            <a:ext cx="10899140" cy="39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cs typeface="+mn-ea"/>
                <a:sym typeface="+mn-lt"/>
              </a:rPr>
              <a:t>首先使用chatgpt进行技术因子的生成，以ATR因子为例，首先询问chatgpt关于ATR因子的定义，具体操作下图所示。</a:t>
            </a:r>
            <a:endParaRPr lang="zh-CN" altLang="en-US" sz="1600" dirty="0">
              <a:solidFill>
                <a:sysClr val="windowText" lastClr="000000"/>
              </a:solidFill>
              <a:cs typeface="+mn-ea"/>
              <a:sym typeface="+mn-l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1</a:t>
            </a:r>
            <a:r>
              <a:rPr lang="zh-CN" altLang="en-US" sz="2000" b="1" dirty="0">
                <a:cs typeface="+mn-ea"/>
                <a:sym typeface="+mn-lt"/>
              </a:rPr>
              <a:t>）基于chatgpt的技术因子生成</a:t>
            </a:r>
            <a:endParaRPr lang="zh-CN" altLang="en-US" sz="2000" b="1" dirty="0">
              <a:cs typeface="+mn-ea"/>
              <a:sym typeface="+mn-lt"/>
            </a:endParaRPr>
          </a:p>
        </p:txBody>
      </p:sp>
      <p:sp>
        <p:nvSpPr>
          <p:cNvPr id="14" name="文本框 13"/>
          <p:cNvSpPr txBox="1"/>
          <p:nvPr/>
        </p:nvSpPr>
        <p:spPr>
          <a:xfrm>
            <a:off x="690303" y="4577806"/>
            <a:ext cx="5181600" cy="348813"/>
          </a:xfrm>
          <a:prstGeom prst="rect">
            <a:avLst/>
          </a:prstGeom>
        </p:spPr>
        <p:style>
          <a:lnRef idx="0">
            <a:srgbClr val="FFFFFF"/>
          </a:lnRef>
          <a:fillRef idx="1">
            <a:schemeClr val="accent1"/>
          </a:fillRef>
          <a:effectRef idx="0">
            <a:srgbClr val="FFFFFF"/>
          </a:effectRef>
          <a:fontRef idx="minor">
            <a:schemeClr val="lt1"/>
          </a:fontRef>
        </p:style>
        <p:txBody>
          <a:bodyPr wrap="square" rtlCol="0" anchor="t">
            <a:spAutoFit/>
          </a:bodyPr>
          <a:lstStyle/>
          <a:p>
            <a:pPr algn="just" fontAlgn="ctr">
              <a:lnSpc>
                <a:spcPts val="2000"/>
              </a:lnSpc>
            </a:pPr>
            <a:r>
              <a:rPr lang="zh-CN" altLang="en-US" sz="1400" dirty="0">
                <a:cs typeface="+mn-ea"/>
                <a:sym typeface="+mn-lt"/>
              </a:rPr>
              <a:t>因此，</a:t>
            </a:r>
            <a:r>
              <a:rPr lang="en-US" altLang="zh-CN" sz="1400" dirty="0" err="1">
                <a:cs typeface="+mn-ea"/>
                <a:sym typeface="+mn-lt"/>
              </a:rPr>
              <a:t>chatgpt</a:t>
            </a:r>
            <a:r>
              <a:rPr lang="zh-CN" altLang="en-US" sz="1400" dirty="0">
                <a:cs typeface="+mn-ea"/>
                <a:sym typeface="+mn-lt"/>
              </a:rPr>
              <a:t>模型在因子计算方面展现了高效率。</a:t>
            </a:r>
            <a:endParaRPr lang="zh-CN" altLang="en-US" sz="1400" dirty="0">
              <a:cs typeface="+mn-ea"/>
              <a:sym typeface="+mn-lt"/>
            </a:endParaRPr>
          </a:p>
        </p:txBody>
      </p:sp>
      <p:pic>
        <p:nvPicPr>
          <p:cNvPr id="15" name="图片 14" descr="IMG_257"/>
          <p:cNvPicPr/>
          <p:nvPr/>
        </p:nvPicPr>
        <p:blipFill rotWithShape="1">
          <a:blip r:embed="rId2"/>
          <a:srcRect t="5692" b="3038"/>
          <a:stretch>
            <a:fillRect/>
          </a:stretch>
        </p:blipFill>
        <p:spPr>
          <a:xfrm>
            <a:off x="6121683" y="1141894"/>
            <a:ext cx="5181599" cy="5472537"/>
          </a:xfrm>
          <a:prstGeom prst="rect">
            <a:avLst/>
          </a:prstGeom>
          <a:noFill/>
          <a:ln w="9525">
            <a:noFill/>
          </a:ln>
        </p:spPr>
      </p:pic>
      <p:sp>
        <p:nvSpPr>
          <p:cNvPr id="17" name="文本框 16"/>
          <p:cNvSpPr txBox="1"/>
          <p:nvPr/>
        </p:nvSpPr>
        <p:spPr>
          <a:xfrm>
            <a:off x="691657" y="3221401"/>
            <a:ext cx="5181600" cy="1149466"/>
          </a:xfrm>
          <a:prstGeom prst="rect">
            <a:avLst/>
          </a:prstGeom>
        </p:spPr>
        <p:style>
          <a:lnRef idx="3">
            <a:schemeClr val="accent1"/>
          </a:lnRef>
          <a:fillRef idx="0">
            <a:srgbClr val="FFFFFF"/>
          </a:fillRef>
          <a:effectRef idx="0">
            <a:srgbClr val="FFFFFF"/>
          </a:effectRef>
          <a:fontRef idx="minor">
            <a:schemeClr val="tx1"/>
          </a:fontRef>
        </p:style>
        <p:txBody>
          <a:bodyPr wrap="square" rtlCol="0" anchor="t">
            <a:noAutofit/>
          </a:bodyPr>
          <a:lstStyle/>
          <a:p>
            <a:pPr marL="285750" indent="-285750" algn="just" fontAlgn="ctr">
              <a:lnSpc>
                <a:spcPts val="2000"/>
              </a:lnSpc>
              <a:buFont typeface="Arial" panose="020B0604020202020204" pitchFamily="34" charset="0"/>
              <a:buChar char="•"/>
            </a:pPr>
            <a:r>
              <a:rPr lang="zh-CN" altLang="en-US" sz="1400" dirty="0">
                <a:cs typeface="+mn-ea"/>
                <a:sym typeface="+mn-lt"/>
              </a:rPr>
              <a:t>可以看出使用</a:t>
            </a:r>
            <a:r>
              <a:rPr lang="en-US" altLang="zh-CN" sz="1400" dirty="0" err="1">
                <a:cs typeface="+mn-ea"/>
                <a:sym typeface="+mn-lt"/>
              </a:rPr>
              <a:t>chatgpt</a:t>
            </a:r>
            <a:r>
              <a:rPr lang="zh-CN" altLang="en-US" sz="1400" dirty="0">
                <a:cs typeface="+mn-ea"/>
                <a:sym typeface="+mn-lt"/>
              </a:rPr>
              <a:t>所生成的代码和手写的代码基本一致，并且拥有完整的注释以及优秀的可读性，并且容易进行修改。</a:t>
            </a:r>
            <a:endParaRPr lang="en-US" altLang="zh-CN" sz="1400"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运行该代码与自己手写的因子模型进行对比，发现所得结果完全一致。</a:t>
            </a:r>
            <a:endParaRPr lang="en-US" altLang="zh-CN" sz="1400" dirty="0">
              <a:cs typeface="+mn-ea"/>
              <a:sym typeface="+mn-lt"/>
            </a:endParaRPr>
          </a:p>
        </p:txBody>
      </p:sp>
      <p:sp>
        <p:nvSpPr>
          <p:cNvPr id="19" name="矩形 18"/>
          <p:cNvSpPr/>
          <p:nvPr/>
        </p:nvSpPr>
        <p:spPr>
          <a:xfrm>
            <a:off x="633297" y="1749562"/>
            <a:ext cx="5625940" cy="39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cs typeface="+mn-ea"/>
                <a:sym typeface="+mn-lt"/>
              </a:rPr>
              <a:t>接下来尝试让</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生成对应的代码，具体方式如右图所示。</a:t>
            </a:r>
            <a:endParaRPr lang="zh-CN" altLang="en-US" sz="1600" dirty="0">
              <a:solidFill>
                <a:sysClr val="windowText" lastClr="000000"/>
              </a:solidFill>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2</a:t>
            </a:r>
            <a:r>
              <a:rPr lang="zh-CN" altLang="en-US" sz="2000" b="1" dirty="0">
                <a:cs typeface="+mn-ea"/>
                <a:sym typeface="+mn-lt"/>
              </a:rPr>
              <a:t>）使用类似的方法生成其他因子</a:t>
            </a:r>
            <a:endParaRPr lang="zh-CN" altLang="en-US" sz="2000" b="1" dirty="0">
              <a:cs typeface="+mn-ea"/>
              <a:sym typeface="+mn-lt"/>
            </a:endParaRPr>
          </a:p>
        </p:txBody>
      </p:sp>
      <p:pic>
        <p:nvPicPr>
          <p:cNvPr id="12" name="图片 11" descr="IMG_258"/>
          <p:cNvPicPr/>
          <p:nvPr/>
        </p:nvPicPr>
        <p:blipFill>
          <a:blip r:embed="rId2"/>
          <a:stretch>
            <a:fillRect/>
          </a:stretch>
        </p:blipFill>
        <p:spPr>
          <a:xfrm>
            <a:off x="565150" y="1677643"/>
            <a:ext cx="3746500" cy="3439160"/>
          </a:xfrm>
          <a:prstGeom prst="rect">
            <a:avLst/>
          </a:prstGeom>
          <a:noFill/>
          <a:ln w="9525">
            <a:noFill/>
          </a:ln>
        </p:spPr>
      </p:pic>
      <p:pic>
        <p:nvPicPr>
          <p:cNvPr id="13" name="图片 12" descr="IMG_259"/>
          <p:cNvPicPr/>
          <p:nvPr/>
        </p:nvPicPr>
        <p:blipFill>
          <a:blip r:embed="rId3"/>
          <a:stretch>
            <a:fillRect/>
          </a:stretch>
        </p:blipFill>
        <p:spPr>
          <a:xfrm>
            <a:off x="4311650" y="1677643"/>
            <a:ext cx="3747600" cy="5053965"/>
          </a:xfrm>
          <a:prstGeom prst="rect">
            <a:avLst/>
          </a:prstGeom>
          <a:noFill/>
          <a:ln w="9525">
            <a:noFill/>
          </a:ln>
        </p:spPr>
      </p:pic>
      <p:pic>
        <p:nvPicPr>
          <p:cNvPr id="16" name="图片 15" descr="IMG_260"/>
          <p:cNvPicPr/>
          <p:nvPr/>
        </p:nvPicPr>
        <p:blipFill>
          <a:blip r:embed="rId4"/>
          <a:stretch>
            <a:fillRect/>
          </a:stretch>
        </p:blipFill>
        <p:spPr>
          <a:xfrm>
            <a:off x="8042980" y="1677643"/>
            <a:ext cx="3747600" cy="395414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2</a:t>
            </a:r>
            <a:r>
              <a:rPr lang="zh-CN" altLang="en-US" sz="2000" b="1" dirty="0">
                <a:cs typeface="+mn-ea"/>
                <a:sym typeface="+mn-lt"/>
              </a:rPr>
              <a:t>）使用类似的方法生成其他因子</a:t>
            </a:r>
            <a:endParaRPr lang="zh-CN" altLang="en-US" sz="2000" b="1" dirty="0">
              <a:cs typeface="+mn-ea"/>
              <a:sym typeface="+mn-lt"/>
            </a:endParaRPr>
          </a:p>
        </p:txBody>
      </p:sp>
      <p:pic>
        <p:nvPicPr>
          <p:cNvPr id="8" name="图片 7" descr="IMG_261"/>
          <p:cNvPicPr/>
          <p:nvPr/>
        </p:nvPicPr>
        <p:blipFill>
          <a:blip r:embed="rId2"/>
          <a:stretch>
            <a:fillRect/>
          </a:stretch>
        </p:blipFill>
        <p:spPr>
          <a:xfrm>
            <a:off x="1174270" y="1855467"/>
            <a:ext cx="4574952" cy="3562718"/>
          </a:xfrm>
          <a:prstGeom prst="rect">
            <a:avLst/>
          </a:prstGeom>
          <a:noFill/>
          <a:ln w="9525">
            <a:noFill/>
          </a:ln>
        </p:spPr>
      </p:pic>
      <p:pic>
        <p:nvPicPr>
          <p:cNvPr id="11" name="图片 10" descr="IMG_262"/>
          <p:cNvPicPr/>
          <p:nvPr/>
        </p:nvPicPr>
        <p:blipFill>
          <a:blip r:embed="rId3"/>
          <a:stretch>
            <a:fillRect/>
          </a:stretch>
        </p:blipFill>
        <p:spPr>
          <a:xfrm>
            <a:off x="6442779" y="780386"/>
            <a:ext cx="5033455" cy="5712881"/>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3</a:t>
            </a:r>
            <a:r>
              <a:rPr lang="zh-CN" altLang="en-US" sz="2000" b="1" dirty="0">
                <a:cs typeface="+mn-ea"/>
                <a:sym typeface="+mn-lt"/>
              </a:rPr>
              <a:t>）使用</a:t>
            </a:r>
            <a:r>
              <a:rPr lang="en-US" altLang="zh-CN" sz="2000" b="1" dirty="0" err="1">
                <a:cs typeface="+mn-ea"/>
                <a:sym typeface="+mn-lt"/>
              </a:rPr>
              <a:t>chatgpt</a:t>
            </a:r>
            <a:r>
              <a:rPr lang="zh-CN" altLang="en-US" sz="2000" b="1" dirty="0">
                <a:cs typeface="+mn-ea"/>
                <a:sym typeface="+mn-lt"/>
              </a:rPr>
              <a:t>进行训练模块开发</a:t>
            </a:r>
            <a:endParaRPr lang="zh-CN" altLang="en-US" sz="2000" b="1" dirty="0">
              <a:cs typeface="+mn-ea"/>
              <a:sym typeface="+mn-lt"/>
            </a:endParaRPr>
          </a:p>
        </p:txBody>
      </p:sp>
      <p:pic>
        <p:nvPicPr>
          <p:cNvPr id="15" name="图片 14" descr="IMG_263"/>
          <p:cNvPicPr/>
          <p:nvPr/>
        </p:nvPicPr>
        <p:blipFill rotWithShape="1">
          <a:blip r:embed="rId2"/>
          <a:srcRect l="7714" t="6317" r="8890" b="5572"/>
          <a:stretch>
            <a:fillRect/>
          </a:stretch>
        </p:blipFill>
        <p:spPr>
          <a:xfrm>
            <a:off x="6539230" y="1069975"/>
            <a:ext cx="4885633" cy="5294248"/>
          </a:xfrm>
          <a:prstGeom prst="rect">
            <a:avLst/>
          </a:prstGeom>
          <a:noFill/>
          <a:ln w="9525">
            <a:noFill/>
          </a:ln>
        </p:spPr>
      </p:pic>
      <p:sp>
        <p:nvSpPr>
          <p:cNvPr id="16" name="文本框 15"/>
          <p:cNvSpPr txBox="1"/>
          <p:nvPr/>
        </p:nvSpPr>
        <p:spPr>
          <a:xfrm>
            <a:off x="691656" y="3221401"/>
            <a:ext cx="5576903" cy="1149466"/>
          </a:xfrm>
          <a:prstGeom prst="rect">
            <a:avLst/>
          </a:prstGeom>
        </p:spPr>
        <p:style>
          <a:lnRef idx="3">
            <a:schemeClr val="accent1"/>
          </a:lnRef>
          <a:fillRef idx="0">
            <a:srgbClr val="FFFFFF"/>
          </a:fillRef>
          <a:effectRef idx="0">
            <a:srgbClr val="FFFFFF"/>
          </a:effectRef>
          <a:fontRef idx="minor">
            <a:schemeClr val="tx1"/>
          </a:fontRef>
        </p:style>
        <p:txBody>
          <a:bodyPr wrap="square" rtlCol="0" anchor="t">
            <a:noAutofit/>
          </a:bodyPr>
          <a:lstStyle/>
          <a:p>
            <a:pPr marL="285750" indent="-285750" algn="just" fontAlgn="ctr">
              <a:lnSpc>
                <a:spcPts val="2000"/>
              </a:lnSpc>
              <a:buFont typeface="Arial" panose="020B0604020202020204" pitchFamily="34" charset="0"/>
              <a:buChar char="•"/>
            </a:pPr>
            <a:r>
              <a:rPr lang="en-US" altLang="zh-CN" sz="1400" dirty="0" err="1">
                <a:cs typeface="+mn-ea"/>
                <a:sym typeface="+mn-lt"/>
              </a:rPr>
              <a:t>chatgpt</a:t>
            </a:r>
            <a:r>
              <a:rPr lang="zh-CN" altLang="en-US" sz="1400" dirty="0">
                <a:cs typeface="+mn-ea"/>
                <a:sym typeface="+mn-lt"/>
              </a:rPr>
              <a:t>开发的代码可以直接运行，而且基本满足使用需求，在实际使用的过程中只需要将选择的因子从收盘价和每日最高价调整为对应的因子并做选择因子数量对应维度的变换即可，极大程度的降低了开发所需的时间成本。</a:t>
            </a:r>
            <a:endParaRPr lang="en-US" altLang="zh-CN" sz="1400" dirty="0">
              <a:cs typeface="+mn-ea"/>
              <a:sym typeface="+mn-lt"/>
            </a:endParaRPr>
          </a:p>
        </p:txBody>
      </p:sp>
      <p:sp>
        <p:nvSpPr>
          <p:cNvPr id="18" name="矩形 17"/>
          <p:cNvSpPr/>
          <p:nvPr/>
        </p:nvSpPr>
        <p:spPr>
          <a:xfrm>
            <a:off x="642620" y="1677643"/>
            <a:ext cx="5625940" cy="865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cs typeface="+mn-ea"/>
                <a:sym typeface="+mn-lt"/>
              </a:rPr>
              <a:t>在开发完因子生成部分的代码后，认为</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能够辅助开发整体模型的不同模块，因此尝试用其辅助开发滚动训练模块，具体开发过程如右图所示。</a:t>
            </a:r>
            <a:endParaRPr lang="zh-CN" altLang="en-US" sz="1600" dirty="0">
              <a:solidFill>
                <a:sysClr val="windowText" lastClr="000000"/>
              </a:solidFill>
              <a:cs typeface="+mn-ea"/>
              <a:sym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a:t>
            </a:r>
            <a:r>
              <a:rPr dirty="0">
                <a:latin typeface="+mn-lt"/>
                <a:ea typeface="+mn-ea"/>
                <a:sym typeface="+mn-lt"/>
              </a:rPr>
              <a:t>国债期货择时策略的构建</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3</a:t>
            </a:r>
            <a:r>
              <a:rPr lang="zh-CN" altLang="en-US" sz="2000" b="1" dirty="0">
                <a:cs typeface="+mn-ea"/>
                <a:sym typeface="+mn-lt"/>
              </a:rPr>
              <a:t>）使用</a:t>
            </a:r>
            <a:r>
              <a:rPr lang="en-US" altLang="zh-CN" sz="2000" b="1" dirty="0" err="1">
                <a:cs typeface="+mn-ea"/>
                <a:sym typeface="+mn-lt"/>
              </a:rPr>
              <a:t>chatgpt</a:t>
            </a:r>
            <a:r>
              <a:rPr lang="zh-CN" altLang="en-US" sz="2000" b="1" dirty="0">
                <a:cs typeface="+mn-ea"/>
                <a:sym typeface="+mn-lt"/>
              </a:rPr>
              <a:t>进行训练模块开发</a:t>
            </a:r>
            <a:endParaRPr lang="zh-CN" altLang="en-US" sz="2000" b="1" dirty="0">
              <a:cs typeface="+mn-ea"/>
              <a:sym typeface="+mn-lt"/>
            </a:endParaRPr>
          </a:p>
        </p:txBody>
      </p:sp>
      <p:sp>
        <p:nvSpPr>
          <p:cNvPr id="16" name="文本框 15"/>
          <p:cNvSpPr txBox="1"/>
          <p:nvPr/>
        </p:nvSpPr>
        <p:spPr>
          <a:xfrm>
            <a:off x="692805" y="3620679"/>
            <a:ext cx="5625940" cy="862578"/>
          </a:xfrm>
          <a:prstGeom prst="rect">
            <a:avLst/>
          </a:prstGeom>
        </p:spPr>
        <p:style>
          <a:lnRef idx="3">
            <a:schemeClr val="accent1"/>
          </a:lnRef>
          <a:fillRef idx="0">
            <a:srgbClr val="FFFFFF"/>
          </a:fillRef>
          <a:effectRef idx="0">
            <a:srgbClr val="FFFFFF"/>
          </a:effectRef>
          <a:fontRef idx="minor">
            <a:schemeClr val="tx1"/>
          </a:fontRef>
        </p:style>
        <p:txBody>
          <a:bodyPr wrap="square" rtlCol="0" anchor="t">
            <a:noAutofit/>
          </a:bodyPr>
          <a:lstStyle/>
          <a:p>
            <a:pPr marL="285750" indent="-285750" algn="just" fontAlgn="ctr">
              <a:lnSpc>
                <a:spcPts val="2000"/>
              </a:lnSpc>
              <a:buFont typeface="Arial" panose="020B0604020202020204" pitchFamily="34" charset="0"/>
              <a:buChar char="•"/>
            </a:pPr>
            <a:r>
              <a:rPr lang="zh-CN" altLang="en-US" sz="1400" dirty="0">
                <a:cs typeface="+mn-ea"/>
                <a:sym typeface="+mn-lt"/>
              </a:rPr>
              <a:t>经过进一步的验证，该代码可以将策略收益转化为策略对应最大回撤。同理，使用相似的做法使用</a:t>
            </a:r>
            <a:r>
              <a:rPr lang="en-US" altLang="zh-CN" sz="1400" dirty="0" err="1">
                <a:cs typeface="+mn-ea"/>
                <a:sym typeface="+mn-lt"/>
              </a:rPr>
              <a:t>chatgpt</a:t>
            </a:r>
            <a:r>
              <a:rPr lang="zh-CN" altLang="en-US" sz="1400" dirty="0">
                <a:cs typeface="+mn-ea"/>
                <a:sym typeface="+mn-lt"/>
              </a:rPr>
              <a:t>计算出了策略对应的夏普率、胜率等一系列指标作为参考。</a:t>
            </a:r>
            <a:endParaRPr lang="en-US" altLang="zh-CN" sz="1400" dirty="0">
              <a:cs typeface="+mn-ea"/>
              <a:sym typeface="+mn-lt"/>
            </a:endParaRPr>
          </a:p>
        </p:txBody>
      </p:sp>
      <p:pic>
        <p:nvPicPr>
          <p:cNvPr id="8" name="图片 7" descr="IMG_264"/>
          <p:cNvPicPr/>
          <p:nvPr/>
        </p:nvPicPr>
        <p:blipFill rotWithShape="1">
          <a:blip r:embed="rId2"/>
          <a:srcRect l="11169" t="5926" r="11763" b="4595"/>
          <a:stretch>
            <a:fillRect/>
          </a:stretch>
        </p:blipFill>
        <p:spPr>
          <a:xfrm>
            <a:off x="6318746" y="780836"/>
            <a:ext cx="5023924" cy="5905713"/>
          </a:xfrm>
          <a:prstGeom prst="rect">
            <a:avLst/>
          </a:prstGeom>
          <a:noFill/>
          <a:ln w="9525">
            <a:noFill/>
          </a:ln>
        </p:spPr>
      </p:pic>
      <p:sp>
        <p:nvSpPr>
          <p:cNvPr id="13" name="矩形 12"/>
          <p:cNvSpPr/>
          <p:nvPr/>
        </p:nvSpPr>
        <p:spPr>
          <a:xfrm>
            <a:off x="692805" y="1625068"/>
            <a:ext cx="5625940" cy="12299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cs typeface="+mn-ea"/>
                <a:sym typeface="+mn-lt"/>
              </a:rPr>
              <a:t>基于</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进行辅助回测代码开发。经过实践操作发现，</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生成代码拥有良好的可读性和扩展性。因此在本次研究过程中，尝试使用</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辅助进行回测算法开发。</a:t>
            </a:r>
            <a:r>
              <a:rPr lang="en-US" altLang="zh-CN" sz="1600" dirty="0" err="1">
                <a:solidFill>
                  <a:sysClr val="windowText" lastClr="000000"/>
                </a:solidFill>
                <a:cs typeface="+mn-ea"/>
                <a:sym typeface="+mn-lt"/>
              </a:rPr>
              <a:t>chatgpt</a:t>
            </a:r>
            <a:r>
              <a:rPr lang="zh-CN" altLang="en-US" sz="1600" dirty="0">
                <a:solidFill>
                  <a:sysClr val="windowText" lastClr="000000"/>
                </a:solidFill>
                <a:cs typeface="+mn-ea"/>
                <a:sym typeface="+mn-lt"/>
              </a:rPr>
              <a:t>最大回撤的代码如右图所示。</a:t>
            </a:r>
            <a:endParaRPr lang="zh-CN" altLang="en-US" sz="1600" dirty="0">
              <a:solidFill>
                <a:sysClr val="windowText" lastClr="000000"/>
              </a:solidFill>
              <a:cs typeface="+mn-ea"/>
              <a:sym typeface="+mn-l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：结果与策略优化</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1</a:t>
            </a:r>
            <a:r>
              <a:rPr lang="zh-CN" altLang="en-US" sz="2000" b="1" dirty="0">
                <a:cs typeface="+mn-ea"/>
                <a:sym typeface="+mn-lt"/>
              </a:rPr>
              <a:t>）回测结果</a:t>
            </a:r>
            <a:endParaRPr lang="zh-CN" altLang="en-US" sz="2000" b="1" dirty="0">
              <a:cs typeface="+mn-ea"/>
              <a:sym typeface="+mn-lt"/>
            </a:endParaRPr>
          </a:p>
        </p:txBody>
      </p:sp>
      <p:sp>
        <p:nvSpPr>
          <p:cNvPr id="13" name="文本框 12"/>
          <p:cNvSpPr txBox="1"/>
          <p:nvPr/>
        </p:nvSpPr>
        <p:spPr>
          <a:xfrm>
            <a:off x="6367780" y="2623185"/>
            <a:ext cx="5181600" cy="2907030"/>
          </a:xfrm>
          <a:prstGeom prst="rect">
            <a:avLst/>
          </a:prstGeom>
        </p:spPr>
        <p:style>
          <a:lnRef idx="3">
            <a:schemeClr val="accent1"/>
          </a:lnRef>
          <a:fillRef idx="0">
            <a:srgbClr val="FFFFFF"/>
          </a:fillRef>
          <a:effectRef idx="0">
            <a:srgbClr val="FFFFFF"/>
          </a:effectRef>
          <a:fontRef idx="minor">
            <a:schemeClr val="tx1"/>
          </a:fontRef>
        </p:style>
        <p:txBody>
          <a:bodyPr wrap="square" rtlCol="0" anchor="t">
            <a:noAutofit/>
          </a:bodyPr>
          <a:lstStyle/>
          <a:p>
            <a:pPr marL="285750" indent="-285750" algn="just" fontAlgn="ctr">
              <a:lnSpc>
                <a:spcPts val="2000"/>
              </a:lnSpc>
              <a:buFont typeface="Arial" panose="020B0604020202020204" pitchFamily="34" charset="0"/>
              <a:buChar char="•"/>
            </a:pPr>
            <a:r>
              <a:rPr lang="zh-CN" altLang="en-US" sz="1400" dirty="0">
                <a:cs typeface="+mn-ea"/>
                <a:sym typeface="+mn-lt"/>
              </a:rPr>
              <a:t>样本区间为</a:t>
            </a:r>
            <a:r>
              <a:rPr lang="en-US" altLang="zh-CN" sz="1400" dirty="0">
                <a:cs typeface="+mn-ea"/>
                <a:sym typeface="+mn-lt"/>
              </a:rPr>
              <a:t>2016</a:t>
            </a:r>
            <a:r>
              <a:rPr lang="zh-CN" altLang="en-US" sz="1400" dirty="0">
                <a:cs typeface="+mn-ea"/>
                <a:sym typeface="+mn-lt"/>
              </a:rPr>
              <a:t>年</a:t>
            </a:r>
            <a:r>
              <a:rPr lang="en-US" altLang="zh-CN" sz="1400" dirty="0">
                <a:cs typeface="+mn-ea"/>
                <a:sym typeface="+mn-lt"/>
              </a:rPr>
              <a:t>11</a:t>
            </a:r>
            <a:r>
              <a:rPr lang="zh-CN" altLang="en-US" sz="1400" dirty="0">
                <a:cs typeface="+mn-ea"/>
                <a:sym typeface="+mn-lt"/>
              </a:rPr>
              <a:t>月到</a:t>
            </a:r>
            <a:r>
              <a:rPr lang="en-US" altLang="zh-CN" sz="1400" dirty="0">
                <a:cs typeface="+mn-ea"/>
                <a:sym typeface="+mn-lt"/>
              </a:rPr>
              <a:t>2022</a:t>
            </a:r>
            <a:r>
              <a:rPr lang="zh-CN" altLang="en-US" sz="1400" dirty="0">
                <a:cs typeface="+mn-ea"/>
                <a:sym typeface="+mn-lt"/>
              </a:rPr>
              <a:t>年</a:t>
            </a:r>
            <a:r>
              <a:rPr lang="en-US" altLang="zh-CN" sz="1400" dirty="0">
                <a:cs typeface="+mn-ea"/>
                <a:sym typeface="+mn-lt"/>
              </a:rPr>
              <a:t>12</a:t>
            </a:r>
            <a:r>
              <a:rPr lang="zh-CN" altLang="en-US" sz="1400" dirty="0">
                <a:cs typeface="+mn-ea"/>
                <a:sym typeface="+mn-lt"/>
              </a:rPr>
              <a:t>月，由于数据样本点有限，采用</a:t>
            </a:r>
            <a:r>
              <a:rPr lang="en-US" altLang="zh-CN" sz="1400" dirty="0">
                <a:cs typeface="+mn-ea"/>
                <a:sym typeface="+mn-lt"/>
              </a:rPr>
              <a:t>shifting-windows</a:t>
            </a:r>
            <a:r>
              <a:rPr lang="zh-CN" altLang="en-US" sz="1400" dirty="0">
                <a:cs typeface="+mn-ea"/>
                <a:sym typeface="+mn-lt"/>
              </a:rPr>
              <a:t>的方式建立预测模型。</a:t>
            </a:r>
            <a:endParaRPr lang="en-US" altLang="zh-CN" sz="1400"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由于建立的是预测模型，考虑到数据的可获得性，将所有因子滞后</a:t>
            </a:r>
            <a:r>
              <a:rPr lang="en-US" altLang="zh-CN" sz="1400" dirty="0">
                <a:cs typeface="+mn-ea"/>
                <a:sym typeface="+mn-lt"/>
              </a:rPr>
              <a:t>1</a:t>
            </a:r>
            <a:r>
              <a:rPr lang="zh-CN" altLang="en-US" sz="1400" dirty="0">
                <a:cs typeface="+mn-ea"/>
                <a:sym typeface="+mn-lt"/>
              </a:rPr>
              <a:t>期。</a:t>
            </a:r>
            <a:endParaRPr lang="en-US" altLang="zh-CN" sz="1400"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使用</a:t>
            </a:r>
            <a:r>
              <a:rPr lang="en-US" altLang="zh-CN" sz="1400" dirty="0">
                <a:cs typeface="+mn-ea"/>
                <a:sym typeface="+mn-lt"/>
              </a:rPr>
              <a:t>Python</a:t>
            </a:r>
            <a:r>
              <a:rPr lang="zh-CN" altLang="en-US" sz="1400" dirty="0">
                <a:cs typeface="+mn-ea"/>
                <a:sym typeface="+mn-lt"/>
              </a:rPr>
              <a:t>中</a:t>
            </a:r>
            <a:r>
              <a:rPr lang="en-US" altLang="zh-CN" sz="1400" dirty="0" err="1">
                <a:cs typeface="+mn-ea"/>
                <a:sym typeface="+mn-lt"/>
              </a:rPr>
              <a:t>sklearn</a:t>
            </a:r>
            <a:r>
              <a:rPr lang="zh-CN" altLang="en-US" sz="1400" dirty="0">
                <a:cs typeface="+mn-ea"/>
                <a:sym typeface="+mn-lt"/>
              </a:rPr>
              <a:t>库的</a:t>
            </a:r>
            <a:r>
              <a:rPr lang="en-US" altLang="zh-CN" sz="1400" dirty="0" err="1">
                <a:cs typeface="+mn-ea"/>
                <a:sym typeface="+mn-lt"/>
              </a:rPr>
              <a:t>LogisticRegression</a:t>
            </a:r>
            <a:r>
              <a:rPr lang="zh-CN" altLang="en-US" sz="1400" dirty="0">
                <a:cs typeface="+mn-ea"/>
                <a:sym typeface="+mn-lt"/>
              </a:rPr>
              <a:t>，由于数据集较小且为二分类问题，</a:t>
            </a:r>
            <a:r>
              <a:rPr lang="en-US" altLang="zh-CN" sz="1400" dirty="0">
                <a:cs typeface="+mn-ea"/>
                <a:sym typeface="+mn-lt"/>
              </a:rPr>
              <a:t>solver</a:t>
            </a:r>
            <a:r>
              <a:rPr lang="zh-CN" altLang="en-US" sz="1400" dirty="0">
                <a:cs typeface="+mn-ea"/>
                <a:sym typeface="+mn-lt"/>
              </a:rPr>
              <a:t>参数对应的优化算法使用“</a:t>
            </a:r>
            <a:r>
              <a:rPr lang="en-US" altLang="zh-CN" sz="1400" dirty="0" err="1">
                <a:cs typeface="+mn-ea"/>
                <a:sym typeface="+mn-lt"/>
              </a:rPr>
              <a:t>liblinear</a:t>
            </a:r>
            <a:r>
              <a:rPr lang="en-US" altLang="zh-CN" sz="1400" dirty="0">
                <a:cs typeface="+mn-ea"/>
                <a:sym typeface="+mn-lt"/>
              </a:rPr>
              <a:t>”</a:t>
            </a:r>
            <a:r>
              <a:rPr lang="zh-CN" altLang="en-US" sz="1400" dirty="0">
                <a:cs typeface="+mn-ea"/>
                <a:sym typeface="+mn-lt"/>
              </a:rPr>
              <a:t>，最少使用</a:t>
            </a:r>
            <a:r>
              <a:rPr lang="en-US" altLang="zh-CN" sz="1400" dirty="0">
                <a:cs typeface="+mn-ea"/>
                <a:sym typeface="+mn-lt"/>
              </a:rPr>
              <a:t>40</a:t>
            </a:r>
            <a:r>
              <a:rPr lang="zh-CN" altLang="en-US" sz="1400" dirty="0">
                <a:cs typeface="+mn-ea"/>
                <a:sym typeface="+mn-lt"/>
              </a:rPr>
              <a:t>期数据作为训练集，根据结果选择做多占优的指数</a:t>
            </a:r>
            <a:endParaRPr lang="en-US" altLang="zh-CN" sz="1400" dirty="0">
              <a:cs typeface="+mn-ea"/>
              <a:sym typeface="+mn-lt"/>
            </a:endParaRPr>
          </a:p>
          <a:p>
            <a:pPr marL="285750" indent="-285750" algn="just" fontAlgn="ctr">
              <a:lnSpc>
                <a:spcPts val="2000"/>
              </a:lnSpc>
              <a:buFont typeface="Arial" panose="020B0604020202020204" pitchFamily="34" charset="0"/>
              <a:buChar char="•"/>
            </a:pPr>
            <a:r>
              <a:rPr lang="zh-CN" altLang="en-US" sz="1400" dirty="0">
                <a:cs typeface="+mn-ea"/>
                <a:sym typeface="+mn-lt"/>
              </a:rPr>
              <a:t>考虑万分之三的双边交易成本，同时加</a:t>
            </a:r>
            <a:r>
              <a:rPr lang="en-US" altLang="zh-CN" sz="1400" dirty="0">
                <a:cs typeface="+mn-ea"/>
                <a:sym typeface="+mn-lt"/>
              </a:rPr>
              <a:t>10</a:t>
            </a:r>
            <a:r>
              <a:rPr lang="zh-CN" altLang="en-US" sz="1400" dirty="0">
                <a:cs typeface="+mn-ea"/>
                <a:sym typeface="+mn-lt"/>
              </a:rPr>
              <a:t>倍杠杆</a:t>
            </a:r>
            <a:endParaRPr lang="en-US" altLang="zh-CN" sz="1400" dirty="0">
              <a:cs typeface="+mn-ea"/>
              <a:sym typeface="+mn-lt"/>
            </a:endParaRPr>
          </a:p>
        </p:txBody>
      </p:sp>
      <p:sp>
        <p:nvSpPr>
          <p:cNvPr id="14" name="文本框 13"/>
          <p:cNvSpPr txBox="1"/>
          <p:nvPr/>
        </p:nvSpPr>
        <p:spPr>
          <a:xfrm>
            <a:off x="6367780" y="5622925"/>
            <a:ext cx="5181600" cy="348813"/>
          </a:xfrm>
          <a:prstGeom prst="rect">
            <a:avLst/>
          </a:prstGeom>
        </p:spPr>
        <p:style>
          <a:lnRef idx="0">
            <a:srgbClr val="FFFFFF"/>
          </a:lnRef>
          <a:fillRef idx="1">
            <a:schemeClr val="accent1"/>
          </a:fillRef>
          <a:effectRef idx="0">
            <a:srgbClr val="FFFFFF"/>
          </a:effectRef>
          <a:fontRef idx="minor">
            <a:schemeClr val="lt1"/>
          </a:fontRef>
        </p:style>
        <p:txBody>
          <a:bodyPr wrap="square" rtlCol="0" anchor="t">
            <a:spAutoFit/>
          </a:bodyPr>
          <a:lstStyle/>
          <a:p>
            <a:pPr indent="0" algn="just" fontAlgn="ctr">
              <a:lnSpc>
                <a:spcPts val="2000"/>
              </a:lnSpc>
            </a:pPr>
            <a:r>
              <a:rPr lang="zh-CN" altLang="en-US" sz="1400" dirty="0">
                <a:cs typeface="+mn-ea"/>
                <a:sym typeface="+mn-lt"/>
              </a:rPr>
              <a:t>该方法的胜率为</a:t>
            </a:r>
            <a:r>
              <a:rPr lang="en-US" altLang="zh-CN" sz="1400" dirty="0">
                <a:cs typeface="+mn-ea"/>
                <a:sym typeface="+mn-lt"/>
              </a:rPr>
              <a:t>51.02%</a:t>
            </a:r>
            <a:r>
              <a:rPr lang="zh-CN" altLang="en-US" sz="1400" dirty="0">
                <a:cs typeface="+mn-ea"/>
                <a:sym typeface="+mn-lt"/>
              </a:rPr>
              <a:t>。</a:t>
            </a:r>
            <a:endParaRPr lang="zh-CN" altLang="en-US" sz="1400" dirty="0">
              <a:cs typeface="+mn-ea"/>
              <a:sym typeface="+mn-lt"/>
            </a:endParaRPr>
          </a:p>
        </p:txBody>
      </p:sp>
      <p:sp>
        <p:nvSpPr>
          <p:cNvPr id="15" name="矩形 14"/>
          <p:cNvSpPr/>
          <p:nvPr/>
        </p:nvSpPr>
        <p:spPr>
          <a:xfrm>
            <a:off x="650240" y="1616737"/>
            <a:ext cx="10899140" cy="39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cs typeface="+mn-ea"/>
                <a:sym typeface="+mn-lt"/>
              </a:rPr>
              <a:t>使用全部因子的初步回测结果如下图所示：</a:t>
            </a:r>
            <a:endParaRPr lang="zh-CN" altLang="en-US" sz="1600" dirty="0">
              <a:solidFill>
                <a:sysClr val="windowText" lastClr="000000"/>
              </a:solidFill>
              <a:cs typeface="+mn-ea"/>
              <a:sym typeface="+mn-lt"/>
            </a:endParaRPr>
          </a:p>
        </p:txBody>
      </p:sp>
      <p:pic>
        <p:nvPicPr>
          <p:cNvPr id="11" name="图片 10" descr="IMG_265"/>
          <p:cNvPicPr/>
          <p:nvPr/>
        </p:nvPicPr>
        <p:blipFill>
          <a:blip r:embed="rId2"/>
          <a:stretch>
            <a:fillRect/>
          </a:stretch>
        </p:blipFill>
        <p:spPr>
          <a:xfrm>
            <a:off x="665380" y="2381250"/>
            <a:ext cx="5238750" cy="339090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：结果与策略优化</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2</a:t>
            </a:r>
            <a:r>
              <a:rPr lang="zh-CN" altLang="en-US" sz="2000" b="1" dirty="0">
                <a:cs typeface="+mn-ea"/>
                <a:sym typeface="+mn-lt"/>
              </a:rPr>
              <a:t>）策略优化</a:t>
            </a:r>
            <a:endParaRPr lang="zh-CN" altLang="en-US" sz="2000" b="1" dirty="0">
              <a:cs typeface="+mn-ea"/>
              <a:sym typeface="+mn-lt"/>
            </a:endParaRPr>
          </a:p>
        </p:txBody>
      </p:sp>
      <p:sp>
        <p:nvSpPr>
          <p:cNvPr id="15" name="矩形 14"/>
          <p:cNvSpPr/>
          <p:nvPr/>
        </p:nvSpPr>
        <p:spPr>
          <a:xfrm>
            <a:off x="650240" y="1578113"/>
            <a:ext cx="5253890" cy="931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000"/>
              </a:lnSpc>
            </a:pPr>
            <a:r>
              <a:rPr lang="zh-CN" altLang="en-US" sz="1400" dirty="0">
                <a:solidFill>
                  <a:sysClr val="windowText" lastClr="000000"/>
                </a:solidFill>
                <a:cs typeface="+mn-ea"/>
                <a:sym typeface="+mn-lt"/>
              </a:rPr>
              <a:t>共选取</a:t>
            </a:r>
            <a:r>
              <a:rPr lang="en-US" altLang="zh-CN" sz="1400" dirty="0">
                <a:solidFill>
                  <a:sysClr val="windowText" lastClr="000000"/>
                </a:solidFill>
                <a:cs typeface="+mn-ea"/>
                <a:sym typeface="+mn-lt"/>
              </a:rPr>
              <a:t>16</a:t>
            </a:r>
            <a:r>
              <a:rPr lang="zh-CN" altLang="en-US" sz="1400" dirty="0">
                <a:solidFill>
                  <a:sysClr val="windowText" lastClr="000000"/>
                </a:solidFill>
                <a:cs typeface="+mn-ea"/>
                <a:sym typeface="+mn-lt"/>
              </a:rPr>
              <a:t>个因子，数量较多，考虑到因子之间的量纲可能出现差异影响模型效果。因此增加了归一化操作，平均了不同因子之间的量纲。具体结果如左图所示。</a:t>
            </a:r>
            <a:endParaRPr lang="zh-CN" altLang="en-US" sz="1400" dirty="0">
              <a:solidFill>
                <a:sysClr val="windowText" lastClr="000000"/>
              </a:solidFill>
              <a:cs typeface="+mn-ea"/>
              <a:sym typeface="+mn-lt"/>
            </a:endParaRPr>
          </a:p>
        </p:txBody>
      </p:sp>
      <p:pic>
        <p:nvPicPr>
          <p:cNvPr id="12" name="图片 11" descr="IMG_266"/>
          <p:cNvPicPr/>
          <p:nvPr/>
        </p:nvPicPr>
        <p:blipFill>
          <a:blip r:embed="rId2"/>
          <a:stretch>
            <a:fillRect/>
          </a:stretch>
        </p:blipFill>
        <p:spPr>
          <a:xfrm>
            <a:off x="650240" y="2480276"/>
            <a:ext cx="5238750" cy="3267075"/>
          </a:xfrm>
          <a:prstGeom prst="rect">
            <a:avLst/>
          </a:prstGeom>
          <a:noFill/>
          <a:ln w="9525">
            <a:noFill/>
          </a:ln>
        </p:spPr>
      </p:pic>
      <p:sp>
        <p:nvSpPr>
          <p:cNvPr id="17" name="矩形 16"/>
          <p:cNvSpPr/>
          <p:nvPr/>
        </p:nvSpPr>
        <p:spPr>
          <a:xfrm>
            <a:off x="6287870" y="1578112"/>
            <a:ext cx="5253890" cy="931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000"/>
              </a:lnSpc>
            </a:pPr>
            <a:r>
              <a:rPr lang="zh-CN" altLang="en-US" sz="1400" dirty="0">
                <a:solidFill>
                  <a:sysClr val="windowText" lastClr="000000"/>
                </a:solidFill>
                <a:cs typeface="+mn-ea"/>
                <a:sym typeface="+mn-lt"/>
              </a:rPr>
              <a:t>上述策略仍有较大回撤，考虑到不同因子对于模型的作用效果，重新对所有因子进行进一步的测试</a:t>
            </a:r>
            <a:endParaRPr lang="zh-CN" altLang="en-US" sz="1400" dirty="0">
              <a:solidFill>
                <a:sysClr val="windowText" lastClr="000000"/>
              </a:solidFill>
              <a:cs typeface="+mn-ea"/>
              <a:sym typeface="+mn-lt"/>
            </a:endParaRPr>
          </a:p>
        </p:txBody>
      </p:sp>
      <p:pic>
        <p:nvPicPr>
          <p:cNvPr id="18" name="图片 17" descr="IMG_267"/>
          <p:cNvPicPr/>
          <p:nvPr/>
        </p:nvPicPr>
        <p:blipFill>
          <a:blip r:embed="rId3"/>
          <a:stretch>
            <a:fillRect/>
          </a:stretch>
        </p:blipFill>
        <p:spPr>
          <a:xfrm>
            <a:off x="6287870" y="2460778"/>
            <a:ext cx="5238750" cy="3267075"/>
          </a:xfrm>
          <a:prstGeom prst="rect">
            <a:avLst/>
          </a:prstGeom>
          <a:noFill/>
          <a:ln w="9525">
            <a:noFill/>
          </a:ln>
        </p:spPr>
      </p:pic>
      <p:sp>
        <p:nvSpPr>
          <p:cNvPr id="20" name="下箭头 51"/>
          <p:cNvSpPr/>
          <p:nvPr>
            <p:custDataLst>
              <p:tags r:id="rId4"/>
            </p:custDataLst>
          </p:nvPr>
        </p:nvSpPr>
        <p:spPr>
          <a:xfrm rot="16200000">
            <a:off x="5815314" y="1888901"/>
            <a:ext cx="561373" cy="3096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650240" y="5839548"/>
            <a:ext cx="10891520" cy="561374"/>
          </a:xfrm>
          <a:prstGeom prst="rect">
            <a:avLst/>
          </a:prstGeom>
        </p:spPr>
        <p:style>
          <a:lnRef idx="3">
            <a:schemeClr val="accent1"/>
          </a:lnRef>
          <a:fillRef idx="0">
            <a:srgbClr val="FFFFFF"/>
          </a:fillRef>
          <a:effectRef idx="0">
            <a:srgbClr val="FFFFFF"/>
          </a:effectRef>
          <a:fontRef idx="minor">
            <a:schemeClr val="tx1"/>
          </a:fontRef>
        </p:style>
        <p:txBody>
          <a:bodyPr wrap="square" rtlCol="0" anchor="ctr">
            <a:noAutofit/>
          </a:bodyPr>
          <a:lstStyle/>
          <a:p>
            <a:pPr marL="285750" indent="-285750" algn="just" fontAlgn="ctr">
              <a:lnSpc>
                <a:spcPts val="2000"/>
              </a:lnSpc>
              <a:buFont typeface="Arial" panose="020B0604020202020204" pitchFamily="34" charset="0"/>
              <a:buChar char="•"/>
            </a:pPr>
            <a:r>
              <a:rPr lang="zh-CN" altLang="en-US" sz="1200" dirty="0">
                <a:cs typeface="+mn-ea"/>
                <a:sym typeface="+mn-lt"/>
              </a:rPr>
              <a:t>在选择国债</a:t>
            </a:r>
            <a:r>
              <a:rPr lang="en-US" altLang="zh-CN" sz="1200" dirty="0">
                <a:cs typeface="+mn-ea"/>
                <a:sym typeface="+mn-lt"/>
              </a:rPr>
              <a:t>10</a:t>
            </a:r>
            <a:r>
              <a:rPr lang="zh-CN" altLang="en-US" sz="1200" dirty="0">
                <a:cs typeface="+mn-ea"/>
                <a:sym typeface="+mn-lt"/>
              </a:rPr>
              <a:t>，货币净投放，</a:t>
            </a:r>
            <a:r>
              <a:rPr lang="en-US" altLang="zh-CN" sz="1200" dirty="0">
                <a:cs typeface="+mn-ea"/>
                <a:sym typeface="+mn-lt"/>
              </a:rPr>
              <a:t>GC007</a:t>
            </a:r>
            <a:r>
              <a:rPr lang="zh-CN" altLang="en-US" sz="1200" dirty="0">
                <a:cs typeface="+mn-ea"/>
                <a:sym typeface="+mn-lt"/>
              </a:rPr>
              <a:t>，商品指数</a:t>
            </a:r>
            <a:r>
              <a:rPr lang="en-US" altLang="zh-CN" sz="1200" dirty="0">
                <a:cs typeface="+mn-ea"/>
                <a:sym typeface="+mn-lt"/>
              </a:rPr>
              <a:t>2</a:t>
            </a:r>
            <a:r>
              <a:rPr lang="zh-CN" altLang="en-US" sz="1200" dirty="0">
                <a:cs typeface="+mn-ea"/>
                <a:sym typeface="+mn-lt"/>
              </a:rPr>
              <a:t>，汇率指数，</a:t>
            </a:r>
            <a:r>
              <a:rPr lang="en-US" altLang="zh-CN" sz="1200" dirty="0">
                <a:cs typeface="+mn-ea"/>
                <a:sym typeface="+mn-lt"/>
              </a:rPr>
              <a:t>EPU</a:t>
            </a:r>
            <a:r>
              <a:rPr lang="zh-CN" altLang="en-US" sz="1200" dirty="0">
                <a:cs typeface="+mn-ea"/>
                <a:sym typeface="+mn-lt"/>
              </a:rPr>
              <a:t>，</a:t>
            </a:r>
            <a:r>
              <a:rPr lang="en-US" altLang="zh-CN" sz="1200" dirty="0">
                <a:cs typeface="+mn-ea"/>
                <a:sym typeface="+mn-lt"/>
              </a:rPr>
              <a:t>PMI</a:t>
            </a:r>
            <a:r>
              <a:rPr lang="zh-CN" altLang="en-US" sz="1200" dirty="0">
                <a:cs typeface="+mn-ea"/>
                <a:sym typeface="+mn-lt"/>
              </a:rPr>
              <a:t>，</a:t>
            </a:r>
            <a:r>
              <a:rPr lang="en-US" altLang="zh-CN" sz="1200" dirty="0">
                <a:cs typeface="+mn-ea"/>
                <a:sym typeface="+mn-lt"/>
              </a:rPr>
              <a:t>sigma</a:t>
            </a:r>
            <a:r>
              <a:rPr lang="zh-CN" altLang="en-US" sz="1200" dirty="0">
                <a:cs typeface="+mn-ea"/>
                <a:sym typeface="+mn-lt"/>
              </a:rPr>
              <a:t>，</a:t>
            </a:r>
            <a:r>
              <a:rPr lang="en-US" altLang="zh-CN" sz="1200" dirty="0">
                <a:cs typeface="+mn-ea"/>
                <a:sym typeface="+mn-lt"/>
              </a:rPr>
              <a:t>mount</a:t>
            </a:r>
            <a:r>
              <a:rPr lang="zh-CN" altLang="en-US" sz="1200" dirty="0">
                <a:cs typeface="+mn-ea"/>
                <a:sym typeface="+mn-lt"/>
              </a:rPr>
              <a:t>，</a:t>
            </a:r>
            <a:r>
              <a:rPr lang="en-US" altLang="zh-CN" sz="1200" dirty="0">
                <a:cs typeface="+mn-ea"/>
                <a:sym typeface="+mn-lt"/>
              </a:rPr>
              <a:t>AR</a:t>
            </a:r>
            <a:r>
              <a:rPr lang="zh-CN" altLang="en-US" sz="1200" dirty="0">
                <a:cs typeface="+mn-ea"/>
                <a:sym typeface="+mn-lt"/>
              </a:rPr>
              <a:t>，</a:t>
            </a:r>
            <a:r>
              <a:rPr lang="en-US" altLang="zh-CN" sz="1200" dirty="0">
                <a:cs typeface="+mn-ea"/>
                <a:sym typeface="+mn-lt"/>
              </a:rPr>
              <a:t>CMO</a:t>
            </a:r>
            <a:r>
              <a:rPr lang="zh-CN" altLang="en-US" sz="1200" dirty="0">
                <a:cs typeface="+mn-ea"/>
                <a:sym typeface="+mn-lt"/>
              </a:rPr>
              <a:t>，</a:t>
            </a:r>
            <a:r>
              <a:rPr lang="en-US" altLang="zh-CN" sz="1200" dirty="0">
                <a:cs typeface="+mn-ea"/>
                <a:sym typeface="+mn-lt"/>
              </a:rPr>
              <a:t>BR</a:t>
            </a:r>
            <a:r>
              <a:rPr lang="zh-CN" altLang="en-US" sz="1200" dirty="0">
                <a:cs typeface="+mn-ea"/>
                <a:sym typeface="+mn-lt"/>
              </a:rPr>
              <a:t>，</a:t>
            </a:r>
            <a:r>
              <a:rPr lang="en-US" altLang="zh-CN" sz="1200" dirty="0">
                <a:cs typeface="+mn-ea"/>
                <a:sym typeface="+mn-lt"/>
              </a:rPr>
              <a:t>AROON</a:t>
            </a:r>
            <a:r>
              <a:rPr lang="zh-CN" altLang="en-US" sz="1200" dirty="0">
                <a:cs typeface="+mn-ea"/>
                <a:sym typeface="+mn-lt"/>
              </a:rPr>
              <a:t>，</a:t>
            </a:r>
            <a:r>
              <a:rPr lang="en-US" altLang="zh-CN" sz="1200" dirty="0">
                <a:cs typeface="+mn-ea"/>
                <a:sym typeface="+mn-lt"/>
              </a:rPr>
              <a:t>EMV</a:t>
            </a:r>
            <a:r>
              <a:rPr lang="zh-CN" altLang="en-US" sz="1200" dirty="0">
                <a:cs typeface="+mn-ea"/>
                <a:sym typeface="+mn-lt"/>
              </a:rPr>
              <a:t>，</a:t>
            </a:r>
            <a:r>
              <a:rPr lang="en-US" altLang="zh-CN" sz="1200" dirty="0">
                <a:cs typeface="+mn-ea"/>
                <a:sym typeface="+mn-lt"/>
              </a:rPr>
              <a:t>MA12</a:t>
            </a:r>
            <a:r>
              <a:rPr lang="zh-CN" altLang="en-US" sz="1200" dirty="0">
                <a:cs typeface="+mn-ea"/>
                <a:sym typeface="+mn-lt"/>
              </a:rPr>
              <a:t>，</a:t>
            </a:r>
            <a:r>
              <a:rPr lang="en-US" altLang="zh-CN" sz="1200" dirty="0">
                <a:cs typeface="+mn-ea"/>
                <a:sym typeface="+mn-lt"/>
              </a:rPr>
              <a:t>VMACD</a:t>
            </a:r>
            <a:r>
              <a:rPr lang="zh-CN" altLang="en-US" sz="1200" dirty="0">
                <a:cs typeface="+mn-ea"/>
                <a:sym typeface="+mn-lt"/>
              </a:rPr>
              <a:t>，</a:t>
            </a:r>
            <a:r>
              <a:rPr lang="en-US" altLang="zh-CN" sz="1200" dirty="0">
                <a:cs typeface="+mn-ea"/>
                <a:sym typeface="+mn-lt"/>
              </a:rPr>
              <a:t>ASI</a:t>
            </a:r>
            <a:r>
              <a:rPr lang="zh-CN" altLang="en-US" sz="1200" dirty="0">
                <a:cs typeface="+mn-ea"/>
                <a:sym typeface="+mn-lt"/>
              </a:rPr>
              <a:t>，</a:t>
            </a:r>
            <a:r>
              <a:rPr lang="en-US" altLang="zh-CN" sz="1200" dirty="0">
                <a:cs typeface="+mn-ea"/>
                <a:sym typeface="+mn-lt"/>
              </a:rPr>
              <a:t>TEMA</a:t>
            </a:r>
            <a:r>
              <a:rPr lang="zh-CN" altLang="en-US" sz="1200" dirty="0">
                <a:cs typeface="+mn-ea"/>
                <a:sym typeface="+mn-lt"/>
              </a:rPr>
              <a:t>，</a:t>
            </a:r>
            <a:r>
              <a:rPr lang="en-US" altLang="zh-CN" sz="1200" dirty="0">
                <a:cs typeface="+mn-ea"/>
                <a:sym typeface="+mn-lt"/>
              </a:rPr>
              <a:t>VHF</a:t>
            </a:r>
            <a:r>
              <a:rPr lang="zh-CN" altLang="en-US" sz="1200" dirty="0">
                <a:cs typeface="+mn-ea"/>
                <a:sym typeface="+mn-lt"/>
              </a:rPr>
              <a:t>，</a:t>
            </a:r>
            <a:r>
              <a:rPr lang="en-US" altLang="zh-CN" sz="1200" dirty="0">
                <a:cs typeface="+mn-ea"/>
                <a:sym typeface="+mn-lt"/>
              </a:rPr>
              <a:t>VRIS</a:t>
            </a:r>
            <a:r>
              <a:rPr lang="zh-CN" altLang="en-US" sz="1200" dirty="0">
                <a:cs typeface="+mn-ea"/>
                <a:sym typeface="+mn-lt"/>
              </a:rPr>
              <a:t>，</a:t>
            </a:r>
            <a:r>
              <a:rPr lang="en-US" altLang="zh-CN" sz="1200" dirty="0">
                <a:cs typeface="+mn-ea"/>
                <a:sym typeface="+mn-lt"/>
              </a:rPr>
              <a:t>CMF</a:t>
            </a:r>
            <a:r>
              <a:rPr lang="zh-CN" altLang="en-US" sz="1200" dirty="0">
                <a:cs typeface="+mn-ea"/>
                <a:sym typeface="+mn-lt"/>
              </a:rPr>
              <a:t>，</a:t>
            </a:r>
            <a:r>
              <a:rPr lang="en-US" altLang="zh-CN" sz="1200" dirty="0">
                <a:cs typeface="+mn-ea"/>
                <a:sym typeface="+mn-lt"/>
              </a:rPr>
              <a:t>D</a:t>
            </a:r>
            <a:r>
              <a:rPr lang="zh-CN" altLang="en-US" sz="1200" dirty="0">
                <a:cs typeface="+mn-ea"/>
                <a:sym typeface="+mn-lt"/>
              </a:rPr>
              <a:t>，</a:t>
            </a:r>
            <a:r>
              <a:rPr lang="en-US" altLang="zh-CN" sz="1200" dirty="0">
                <a:cs typeface="+mn-ea"/>
                <a:sym typeface="+mn-lt"/>
              </a:rPr>
              <a:t>K</a:t>
            </a:r>
            <a:r>
              <a:rPr lang="zh-CN" altLang="en-US" sz="1200" dirty="0">
                <a:cs typeface="+mn-ea"/>
                <a:sym typeface="+mn-lt"/>
              </a:rPr>
              <a:t>央行票据</a:t>
            </a:r>
            <a:r>
              <a:rPr lang="en-US" altLang="zh-CN" sz="1200" dirty="0">
                <a:cs typeface="+mn-ea"/>
                <a:sym typeface="+mn-lt"/>
              </a:rPr>
              <a:t>1</a:t>
            </a:r>
            <a:r>
              <a:rPr lang="zh-CN" altLang="en-US" sz="1200" dirty="0">
                <a:cs typeface="+mn-ea"/>
                <a:sym typeface="+mn-lt"/>
              </a:rPr>
              <a:t>年，</a:t>
            </a:r>
            <a:r>
              <a:rPr lang="en-US" altLang="zh-CN" sz="1200" dirty="0">
                <a:cs typeface="+mn-ea"/>
                <a:sym typeface="+mn-lt"/>
              </a:rPr>
              <a:t>vol</a:t>
            </a:r>
            <a:r>
              <a:rPr lang="zh-CN" altLang="en-US" sz="1200" dirty="0">
                <a:cs typeface="+mn-ea"/>
                <a:sym typeface="+mn-lt"/>
              </a:rPr>
              <a:t>，铁道债</a:t>
            </a:r>
            <a:r>
              <a:rPr lang="en-US" altLang="zh-CN" sz="1200" dirty="0">
                <a:cs typeface="+mn-ea"/>
                <a:sym typeface="+mn-lt"/>
              </a:rPr>
              <a:t>5</a:t>
            </a:r>
            <a:r>
              <a:rPr lang="zh-CN" altLang="en-US" sz="1200" dirty="0">
                <a:cs typeface="+mn-ea"/>
                <a:sym typeface="+mn-lt"/>
              </a:rPr>
              <a:t>的时候产生了不错的效果。</a:t>
            </a:r>
            <a:endParaRPr lang="zh-CN" altLang="en-US" sz="1200" dirty="0">
              <a:cs typeface="+mn-ea"/>
              <a:sym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1</a:t>
            </a:r>
            <a:r>
              <a:rPr lang="zh-CN" altLang="en-US" dirty="0">
                <a:latin typeface="+mn-lt"/>
                <a:ea typeface="+mn-ea"/>
                <a:sym typeface="+mn-lt"/>
              </a:rPr>
              <a:t>：结果与策略优化</a:t>
            </a:r>
            <a:endParaRPr dirty="0">
              <a:latin typeface="+mn-lt"/>
              <a:ea typeface="+mn-ea"/>
              <a:sym typeface="+mn-lt"/>
            </a:endParaRPr>
          </a:p>
        </p:txBody>
      </p:sp>
      <p:sp>
        <p:nvSpPr>
          <p:cNvPr id="9" name="文本框 8"/>
          <p:cNvSpPr txBox="1"/>
          <p:nvPr>
            <p:custDataLst>
              <p:tags r:id="rId1"/>
            </p:custDataLst>
          </p:nvPr>
        </p:nvSpPr>
        <p:spPr>
          <a:xfrm>
            <a:off x="443230" y="1069975"/>
            <a:ext cx="6096000" cy="398780"/>
          </a:xfrm>
          <a:prstGeom prst="rect">
            <a:avLst/>
          </a:prstGeom>
          <a:noFill/>
        </p:spPr>
        <p:txBody>
          <a:bodyPr wrap="square" rtlCol="0" anchor="t">
            <a:spAutoFit/>
          </a:bodyPr>
          <a:lstStyle/>
          <a:p>
            <a:pPr algn="l" fontAlgn="ctr"/>
            <a:r>
              <a:rPr lang="zh-CN" altLang="en-US" sz="2000" b="1" dirty="0">
                <a:cs typeface="+mn-ea"/>
                <a:sym typeface="+mn-lt"/>
              </a:rPr>
              <a:t>（</a:t>
            </a:r>
            <a:r>
              <a:rPr lang="en-US" altLang="zh-CN" sz="2000" b="1" dirty="0">
                <a:cs typeface="+mn-ea"/>
                <a:sym typeface="+mn-lt"/>
              </a:rPr>
              <a:t>3</a:t>
            </a:r>
            <a:r>
              <a:rPr lang="zh-CN" altLang="en-US" sz="2000" b="1" dirty="0">
                <a:cs typeface="+mn-ea"/>
                <a:sym typeface="+mn-lt"/>
              </a:rPr>
              <a:t>）策略绩效</a:t>
            </a:r>
            <a:endParaRPr lang="zh-CN" altLang="en-US" sz="2000" b="1" dirty="0">
              <a:cs typeface="+mn-ea"/>
              <a:sym typeface="+mn-lt"/>
            </a:endParaRPr>
          </a:p>
        </p:txBody>
      </p:sp>
      <p:sp>
        <p:nvSpPr>
          <p:cNvPr id="15" name="矩形 14"/>
          <p:cNvSpPr/>
          <p:nvPr/>
        </p:nvSpPr>
        <p:spPr>
          <a:xfrm>
            <a:off x="650240" y="1616737"/>
            <a:ext cx="10899140" cy="39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ysClr val="windowText" lastClr="000000"/>
                </a:solidFill>
                <a:cs typeface="+mn-ea"/>
                <a:sym typeface="+mn-lt"/>
              </a:rPr>
              <a:t>LSTM</a:t>
            </a:r>
            <a:r>
              <a:rPr lang="zh-CN" altLang="en-US" sz="1600" dirty="0">
                <a:solidFill>
                  <a:sysClr val="windowText" lastClr="000000"/>
                </a:solidFill>
                <a:cs typeface="+mn-ea"/>
                <a:sym typeface="+mn-lt"/>
              </a:rPr>
              <a:t>模型的重要参数如左表所示：</a:t>
            </a:r>
            <a:endParaRPr lang="zh-CN" altLang="en-US" sz="1600" dirty="0">
              <a:solidFill>
                <a:sysClr val="windowText" lastClr="000000"/>
              </a:solidFill>
              <a:cs typeface="+mn-ea"/>
              <a:sym typeface="+mn-lt"/>
            </a:endParaRPr>
          </a:p>
        </p:txBody>
      </p:sp>
      <p:pic>
        <p:nvPicPr>
          <p:cNvPr id="12" name="图片 11" descr="IMG_268"/>
          <p:cNvPicPr/>
          <p:nvPr/>
        </p:nvPicPr>
        <p:blipFill>
          <a:blip r:embed="rId2"/>
          <a:stretch>
            <a:fillRect/>
          </a:stretch>
        </p:blipFill>
        <p:spPr>
          <a:xfrm>
            <a:off x="650240" y="2384262"/>
            <a:ext cx="5173981" cy="2023351"/>
          </a:xfrm>
          <a:prstGeom prst="rect">
            <a:avLst/>
          </a:prstGeom>
          <a:noFill/>
          <a:ln w="9525">
            <a:noFill/>
          </a:ln>
        </p:spPr>
      </p:pic>
      <p:pic>
        <p:nvPicPr>
          <p:cNvPr id="16" name="图片 15" descr="IMG_269"/>
          <p:cNvPicPr/>
          <p:nvPr/>
        </p:nvPicPr>
        <p:blipFill>
          <a:blip r:embed="rId3"/>
          <a:stretch>
            <a:fillRect/>
          </a:stretch>
        </p:blipFill>
        <p:spPr>
          <a:xfrm>
            <a:off x="6258167" y="2475322"/>
            <a:ext cx="5191125" cy="3181350"/>
          </a:xfrm>
          <a:prstGeom prst="rect">
            <a:avLst/>
          </a:prstGeom>
          <a:noFill/>
          <a:ln w="9525">
            <a:noFill/>
          </a:ln>
        </p:spPr>
      </p:pic>
      <p:sp>
        <p:nvSpPr>
          <p:cNvPr id="17" name="文本框 16"/>
          <p:cNvSpPr txBox="1"/>
          <p:nvPr/>
        </p:nvSpPr>
        <p:spPr>
          <a:xfrm>
            <a:off x="650240" y="4694165"/>
            <a:ext cx="5181600" cy="846963"/>
          </a:xfrm>
          <a:prstGeom prst="rect">
            <a:avLst/>
          </a:prstGeom>
        </p:spPr>
        <p:style>
          <a:lnRef idx="3">
            <a:schemeClr val="accent1"/>
          </a:lnRef>
          <a:fillRef idx="0">
            <a:srgbClr val="FFFFFF"/>
          </a:fillRef>
          <a:effectRef idx="0">
            <a:srgbClr val="FFFFFF"/>
          </a:effectRef>
          <a:fontRef idx="minor">
            <a:schemeClr val="tx1"/>
          </a:fontRef>
        </p:style>
        <p:txBody>
          <a:bodyPr wrap="square" rtlCol="0" anchor="ctr">
            <a:noAutofit/>
          </a:bodyPr>
          <a:lstStyle/>
          <a:p>
            <a:pPr marL="285750" indent="-285750" algn="just" fontAlgn="ctr">
              <a:lnSpc>
                <a:spcPts val="2000"/>
              </a:lnSpc>
              <a:buFont typeface="Arial" panose="020B0604020202020204" pitchFamily="34" charset="0"/>
              <a:buChar char="•"/>
            </a:pPr>
            <a:r>
              <a:rPr lang="zh-CN" altLang="en-US" sz="1400" dirty="0">
                <a:cs typeface="+mn-ea"/>
                <a:sym typeface="+mn-lt"/>
              </a:rPr>
              <a:t>采用数据归一化、因子筛选、</a:t>
            </a:r>
            <a:r>
              <a:rPr lang="en-US" altLang="zh-CN" sz="1400" dirty="0">
                <a:cs typeface="+mn-ea"/>
                <a:sym typeface="+mn-lt"/>
              </a:rPr>
              <a:t>PCA</a:t>
            </a:r>
            <a:r>
              <a:rPr lang="zh-CN" altLang="en-US" sz="1400" dirty="0">
                <a:cs typeface="+mn-ea"/>
                <a:sym typeface="+mn-lt"/>
              </a:rPr>
              <a:t>等方式做了参数测试，从回测表现看能够得到相对来说比较稳健的国债期货投资策略。</a:t>
            </a:r>
            <a:endParaRPr lang="en-US" altLang="zh-CN" sz="1400" dirty="0">
              <a:cs typeface="+mn-ea"/>
              <a:sym typeface="+mn-l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sym typeface="+mn-lt"/>
              </a:rPr>
              <a:t>案例分析</a:t>
            </a:r>
            <a:r>
              <a:rPr lang="en-US" altLang="zh-CN" dirty="0">
                <a:latin typeface="+mn-lt"/>
                <a:ea typeface="+mn-ea"/>
                <a:sym typeface="+mn-lt"/>
              </a:rPr>
              <a:t>2</a:t>
            </a:r>
            <a:r>
              <a:rPr lang="zh-CN" altLang="en-US" dirty="0">
                <a:latin typeface="+mn-lt"/>
                <a:ea typeface="+mn-ea"/>
                <a:sym typeface="+mn-lt"/>
              </a:rPr>
              <a:t>：</a:t>
            </a:r>
            <a:r>
              <a:rPr lang="en-US" altLang="zh-CN" dirty="0">
                <a:latin typeface="+mn-lt"/>
                <a:ea typeface="+mn-ea"/>
                <a:sym typeface="+mn-lt"/>
              </a:rPr>
              <a:t>JP</a:t>
            </a:r>
            <a:r>
              <a:rPr lang="zh-CN" altLang="en-US" dirty="0">
                <a:latin typeface="+mn-lt"/>
                <a:ea typeface="+mn-ea"/>
                <a:sym typeface="+mn-lt"/>
              </a:rPr>
              <a:t>摩根（</a:t>
            </a:r>
            <a:r>
              <a:rPr lang="en-US" altLang="zh-CN" dirty="0" err="1">
                <a:latin typeface="+mn-lt"/>
                <a:ea typeface="+mn-ea"/>
                <a:sym typeface="+mn-lt"/>
              </a:rPr>
              <a:t>J.P.Morgan</a:t>
            </a:r>
            <a:r>
              <a:rPr lang="zh-CN" altLang="en-US" dirty="0">
                <a:latin typeface="+mn-lt"/>
                <a:ea typeface="+mn-ea"/>
                <a:sym typeface="+mn-lt"/>
              </a:rPr>
              <a:t>）利用</a:t>
            </a:r>
            <a:r>
              <a:rPr lang="en-US" altLang="zh-CN" dirty="0">
                <a:latin typeface="+mn-lt"/>
                <a:ea typeface="+mn-ea"/>
                <a:sym typeface="+mn-lt"/>
              </a:rPr>
              <a:t>AI</a:t>
            </a:r>
            <a:r>
              <a:rPr lang="zh-CN" altLang="en-US" dirty="0">
                <a:latin typeface="+mn-lt"/>
                <a:ea typeface="+mn-ea"/>
                <a:sym typeface="+mn-lt"/>
              </a:rPr>
              <a:t>人工智能</a:t>
            </a:r>
            <a:endParaRPr dirty="0">
              <a:latin typeface="+mn-lt"/>
              <a:ea typeface="+mn-ea"/>
              <a:sym typeface="+mn-lt"/>
            </a:endParaRPr>
          </a:p>
        </p:txBody>
      </p:sp>
      <p:cxnSp>
        <p:nvCxnSpPr>
          <p:cNvPr id="4" name="直线连接符 5"/>
          <p:cNvCxnSpPr/>
          <p:nvPr/>
        </p:nvCxnSpPr>
        <p:spPr>
          <a:xfrm>
            <a:off x="2944274" y="173600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线连接符 97"/>
          <p:cNvCxnSpPr/>
          <p:nvPr/>
        </p:nvCxnSpPr>
        <p:spPr>
          <a:xfrm>
            <a:off x="6078807" y="173600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线连接符 98"/>
          <p:cNvCxnSpPr/>
          <p:nvPr/>
        </p:nvCxnSpPr>
        <p:spPr>
          <a:xfrm>
            <a:off x="9213339" y="1736003"/>
            <a:ext cx="0" cy="267387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168244" y="1114526"/>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rPr>
              <a:t>1</a:t>
            </a:r>
            <a:endParaRPr kumimoji="1" lang="zh-CN" altLang="en-US"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endParaRPr>
          </a:p>
        </p:txBody>
      </p:sp>
      <p:sp>
        <p:nvSpPr>
          <p:cNvPr id="8" name="圆角矩形 105"/>
          <p:cNvSpPr/>
          <p:nvPr/>
        </p:nvSpPr>
        <p:spPr>
          <a:xfrm>
            <a:off x="489583" y="1752684"/>
            <a:ext cx="1809220" cy="46983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1" i="0" u="none" strike="noStrike" kern="1200" cap="none" spc="0" normalizeH="0" baseline="0" noProof="0" dirty="0">
                <a:ln>
                  <a:noFill/>
                </a:ln>
                <a:solidFill>
                  <a:srgbClr val="94070A"/>
                </a:solidFill>
                <a:effectLst/>
                <a:uLnTx/>
                <a:uFillTx/>
                <a:cs typeface="+mn-ea"/>
                <a:sym typeface="+mn-lt"/>
              </a:rPr>
              <a:t>机器学习在对冲策略中的应用</a:t>
            </a:r>
            <a:endParaRPr kumimoji="1" lang="zh-CN" altLang="en-US" sz="1350" b="1" i="0" u="none" strike="noStrike" kern="1200" cap="none" spc="0" normalizeH="0" baseline="0" noProof="0" dirty="0">
              <a:ln>
                <a:noFill/>
              </a:ln>
              <a:solidFill>
                <a:srgbClr val="94070A"/>
              </a:solidFill>
              <a:effectLst/>
              <a:uLnTx/>
              <a:uFillTx/>
              <a:cs typeface="+mn-ea"/>
              <a:sym typeface="+mn-lt"/>
            </a:endParaRPr>
          </a:p>
        </p:txBody>
      </p:sp>
      <p:sp>
        <p:nvSpPr>
          <p:cNvPr id="11" name="文本框 10"/>
          <p:cNvSpPr txBox="1"/>
          <p:nvPr/>
        </p:nvSpPr>
        <p:spPr>
          <a:xfrm>
            <a:off x="444475" y="2232587"/>
            <a:ext cx="2315454" cy="231601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JP</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摩根利用机器学习算法对利率互换等交易的风险进行实时监测和分析。通过对历史数据和市场变化的分析，机器学习模型能够更准确地识别潜在风险，并提供更有效的对冲策略。</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3" name="文本框 12"/>
          <p:cNvSpPr txBox="1"/>
          <p:nvPr/>
        </p:nvSpPr>
        <p:spPr>
          <a:xfrm>
            <a:off x="4318609" y="1114526"/>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rPr>
              <a:t>2</a:t>
            </a:r>
            <a:endParaRPr kumimoji="1" lang="zh-CN" altLang="en-US"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endParaRPr>
          </a:p>
        </p:txBody>
      </p:sp>
      <p:sp>
        <p:nvSpPr>
          <p:cNvPr id="14" name="圆角矩形 110"/>
          <p:cNvSpPr/>
          <p:nvPr/>
        </p:nvSpPr>
        <p:spPr>
          <a:xfrm>
            <a:off x="3669411" y="1842814"/>
            <a:ext cx="1909460"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1" i="0" u="none" strike="noStrike" kern="1200" cap="none" spc="0" normalizeH="0" baseline="0" noProof="0" dirty="0">
                <a:ln>
                  <a:noFill/>
                </a:ln>
                <a:solidFill>
                  <a:srgbClr val="94070A"/>
                </a:solidFill>
                <a:effectLst/>
                <a:uLnTx/>
                <a:uFillTx/>
                <a:cs typeface="+mn-ea"/>
                <a:sym typeface="+mn-lt"/>
              </a:rPr>
              <a:t>优化利率互换的定价模型</a:t>
            </a:r>
            <a:endParaRPr kumimoji="1" lang="zh-CN" altLang="en-US" sz="1350" b="1" i="0" u="none" strike="noStrike" kern="1200" cap="none" spc="0" normalizeH="0" baseline="0" noProof="0" dirty="0">
              <a:ln>
                <a:noFill/>
              </a:ln>
              <a:solidFill>
                <a:srgbClr val="94070A"/>
              </a:solidFill>
              <a:effectLst/>
              <a:uLnTx/>
              <a:uFillTx/>
              <a:cs typeface="+mn-ea"/>
              <a:sym typeface="+mn-lt"/>
            </a:endParaRPr>
          </a:p>
        </p:txBody>
      </p:sp>
      <p:sp>
        <p:nvSpPr>
          <p:cNvPr id="18" name="文本框 17"/>
          <p:cNvSpPr txBox="1"/>
          <p:nvPr/>
        </p:nvSpPr>
        <p:spPr>
          <a:xfrm>
            <a:off x="3106664" y="2298505"/>
            <a:ext cx="2943990" cy="198086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利率互换的定价模型是金融机构进行交易定价和风险管理的重要工具。</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JP</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摩根利用机器学习技术改进了这些定价模型，使其能够更好地反映市场变化和风险因素，从而提高了交易定价的准确性和效率。</a:t>
            </a:r>
            <a:endParaRPr kumimoji="0" lang="zh-CN" altLang="en-US" sz="1400" b="0" i="0" u="sng"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9" name="文本框 18"/>
          <p:cNvSpPr txBox="1"/>
          <p:nvPr/>
        </p:nvSpPr>
        <p:spPr>
          <a:xfrm>
            <a:off x="7243513" y="1114526"/>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rPr>
              <a:t>3</a:t>
            </a:r>
            <a:endParaRPr kumimoji="1" lang="zh-CN" altLang="en-US"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endParaRPr>
          </a:p>
        </p:txBody>
      </p:sp>
      <p:sp>
        <p:nvSpPr>
          <p:cNvPr id="20" name="圆角矩形 113"/>
          <p:cNvSpPr/>
          <p:nvPr/>
        </p:nvSpPr>
        <p:spPr>
          <a:xfrm>
            <a:off x="6578744" y="1817013"/>
            <a:ext cx="1969988" cy="34117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1" i="0" u="none" strike="noStrike" kern="1200" cap="none" spc="0" normalizeH="0" baseline="0" noProof="0" dirty="0">
                <a:ln>
                  <a:noFill/>
                </a:ln>
                <a:solidFill>
                  <a:srgbClr val="94070A"/>
                </a:solidFill>
                <a:effectLst/>
                <a:uLnTx/>
                <a:uFillTx/>
                <a:cs typeface="+mn-ea"/>
                <a:sym typeface="+mn-lt"/>
              </a:rPr>
              <a:t>人工智能在交易策略开发和执行中的应用</a:t>
            </a:r>
            <a:endParaRPr kumimoji="1" lang="zh-CN" altLang="en-US" sz="1350" b="1" i="0" u="none" strike="noStrike" kern="1200" cap="none" spc="0" normalizeH="0" baseline="0" noProof="0" dirty="0">
              <a:ln>
                <a:noFill/>
              </a:ln>
              <a:solidFill>
                <a:srgbClr val="94070A"/>
              </a:solidFill>
              <a:effectLst/>
              <a:uLnTx/>
              <a:uFillTx/>
              <a:cs typeface="+mn-ea"/>
              <a:sym typeface="+mn-lt"/>
            </a:endParaRPr>
          </a:p>
        </p:txBody>
      </p:sp>
      <p:sp>
        <p:nvSpPr>
          <p:cNvPr id="21" name="文本框 20"/>
          <p:cNvSpPr txBox="1"/>
          <p:nvPr/>
        </p:nvSpPr>
        <p:spPr>
          <a:xfrm>
            <a:off x="6200148" y="2315778"/>
            <a:ext cx="2857463" cy="230402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摩根大通利用机器学习算法和大数据分析来开发利率互换交易的策略，并通过自动化交易系统来执行这些策略。他们的系统能够实时监测市场变化，并根据预先设定的条件执行交易，从而提高了交易的效率和灵活性。</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2" name="文本框 21"/>
          <p:cNvSpPr txBox="1"/>
          <p:nvPr/>
        </p:nvSpPr>
        <p:spPr>
          <a:xfrm>
            <a:off x="10406136" y="1114526"/>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rPr>
              <a:t>4</a:t>
            </a:r>
            <a:endParaRPr kumimoji="1" lang="zh-CN" altLang="en-US" sz="6600" b="1" i="0" u="none" strike="noStrike" kern="1200" cap="none" spc="0" normalizeH="0" baseline="0" noProof="0" dirty="0">
              <a:ln>
                <a:noFill/>
              </a:ln>
              <a:gradFill>
                <a:gsLst>
                  <a:gs pos="88000">
                    <a:srgbClr val="94070A">
                      <a:alpha val="0"/>
                    </a:srgbClr>
                  </a:gs>
                  <a:gs pos="0">
                    <a:srgbClr val="94070A"/>
                  </a:gs>
                </a:gsLst>
                <a:lin ang="5400000" scaled="0"/>
              </a:gradFill>
              <a:effectLst/>
              <a:uLnTx/>
              <a:uFillTx/>
              <a:cs typeface="+mn-ea"/>
              <a:sym typeface="+mn-lt"/>
            </a:endParaRPr>
          </a:p>
        </p:txBody>
      </p:sp>
      <p:sp>
        <p:nvSpPr>
          <p:cNvPr id="23" name="圆角矩形 206"/>
          <p:cNvSpPr/>
          <p:nvPr/>
        </p:nvSpPr>
        <p:spPr>
          <a:xfrm>
            <a:off x="10011891" y="1752684"/>
            <a:ext cx="151883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1" i="0" u="none" strike="noStrike" kern="1200" cap="none" spc="0" normalizeH="0" baseline="0" noProof="0" dirty="0">
                <a:ln>
                  <a:noFill/>
                </a:ln>
                <a:solidFill>
                  <a:srgbClr val="94070A"/>
                </a:solidFill>
                <a:effectLst/>
                <a:uLnTx/>
                <a:uFillTx/>
                <a:cs typeface="+mn-ea"/>
                <a:sym typeface="+mn-lt"/>
              </a:rPr>
              <a:t>数据分析和个性化投资组合管理</a:t>
            </a:r>
            <a:endParaRPr kumimoji="1" lang="zh-CN" altLang="en-US" sz="1350" b="1" i="0" u="none" strike="noStrike" kern="1200" cap="none" spc="0" normalizeH="0" baseline="0" noProof="0" dirty="0">
              <a:ln>
                <a:noFill/>
              </a:ln>
              <a:solidFill>
                <a:srgbClr val="94070A"/>
              </a:solidFill>
              <a:effectLst/>
              <a:uLnTx/>
              <a:uFillTx/>
              <a:cs typeface="+mn-ea"/>
              <a:sym typeface="+mn-lt"/>
            </a:endParaRPr>
          </a:p>
        </p:txBody>
      </p:sp>
      <p:sp>
        <p:nvSpPr>
          <p:cNvPr id="24" name="文本框 23"/>
          <p:cNvSpPr txBox="1"/>
          <p:nvPr/>
        </p:nvSpPr>
        <p:spPr>
          <a:xfrm>
            <a:off x="9247727" y="2093863"/>
            <a:ext cx="2499798" cy="26271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通过人工智能技术，摩根大通能够对利率互换交易涉及的大量数据进行深入分析，并根据客户的需求定制个性化的投资组合管理方案。这使得他们能够更好地满足客户的需求，同时优化交易决策和风险管理策略。</a:t>
            </a:r>
            <a:endParaRPr kumimoji="0" lang="zh-CN" altLang="en-US" sz="1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5" name="矩形 24"/>
          <p:cNvSpPr/>
          <p:nvPr/>
        </p:nvSpPr>
        <p:spPr>
          <a:xfrm>
            <a:off x="209320" y="1366093"/>
            <a:ext cx="11658830" cy="3392670"/>
          </a:xfrm>
          <a:prstGeom prst="rect">
            <a:avLst/>
          </a:prstGeom>
          <a:noFill/>
          <a:ln w="28575">
            <a:solidFill>
              <a:srgbClr val="E4E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箭头: 下 25"/>
          <p:cNvSpPr/>
          <p:nvPr/>
        </p:nvSpPr>
        <p:spPr>
          <a:xfrm>
            <a:off x="5917894" y="4799814"/>
            <a:ext cx="356212" cy="3258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391404" y="5599513"/>
            <a:ext cx="11201974" cy="874407"/>
          </a:xfrm>
          <a:prstGeom prst="rect">
            <a:avLst/>
          </a:prstGeom>
          <a:noFill/>
        </p:spPr>
        <p:txBody>
          <a:bodyPr wrap="square">
            <a:spAutoFit/>
          </a:bodyPr>
          <a:lstStyle/>
          <a:p>
            <a:pPr lvl="0" algn="just">
              <a:lnSpc>
                <a:spcPct val="150000"/>
              </a:lnSpc>
            </a:pPr>
            <a:r>
              <a:rPr lang="zh-CN" altLang="zh-CN" sz="1800" kern="100" dirty="0">
                <a:effectLst/>
                <a:cs typeface="+mn-ea"/>
                <a:sym typeface="+mn-lt"/>
              </a:rPr>
              <a:t>通过机器学习技术的应用，</a:t>
            </a:r>
            <a:r>
              <a:rPr lang="en-US" altLang="zh-CN" sz="1800" kern="100" dirty="0">
                <a:effectLst/>
                <a:cs typeface="+mn-ea"/>
                <a:sym typeface="+mn-lt"/>
              </a:rPr>
              <a:t>JP</a:t>
            </a:r>
            <a:r>
              <a:rPr lang="zh-CN" altLang="zh-CN" sz="1800" kern="100" dirty="0">
                <a:effectLst/>
                <a:cs typeface="+mn-ea"/>
                <a:sym typeface="+mn-lt"/>
              </a:rPr>
              <a:t>摩根</a:t>
            </a:r>
            <a:r>
              <a:rPr lang="zh-CN" altLang="zh-CN" sz="1800" b="1" kern="100" dirty="0">
                <a:effectLst/>
                <a:cs typeface="+mn-ea"/>
                <a:sym typeface="+mn-lt"/>
              </a:rPr>
              <a:t>改进</a:t>
            </a:r>
            <a:r>
              <a:rPr lang="zh-CN" altLang="zh-CN" sz="1800" kern="100" dirty="0">
                <a:effectLst/>
                <a:cs typeface="+mn-ea"/>
                <a:sym typeface="+mn-lt"/>
              </a:rPr>
              <a:t>了</a:t>
            </a:r>
            <a:r>
              <a:rPr lang="zh-CN" altLang="zh-CN" sz="1800" b="1" kern="100" dirty="0">
                <a:effectLst/>
                <a:cs typeface="+mn-ea"/>
                <a:sym typeface="+mn-lt"/>
              </a:rPr>
              <a:t>利率互换交易的风险管理和定价模型</a:t>
            </a:r>
            <a:r>
              <a:rPr lang="zh-CN" altLang="zh-CN" sz="1800" kern="100" dirty="0">
                <a:effectLst/>
                <a:cs typeface="+mn-ea"/>
                <a:sym typeface="+mn-lt"/>
              </a:rPr>
              <a:t>，</a:t>
            </a:r>
            <a:r>
              <a:rPr lang="zh-CN" altLang="zh-CN" sz="1800" b="1" kern="100" dirty="0">
                <a:effectLst/>
                <a:cs typeface="+mn-ea"/>
                <a:sym typeface="+mn-lt"/>
              </a:rPr>
              <a:t>提高</a:t>
            </a:r>
            <a:r>
              <a:rPr lang="zh-CN" altLang="zh-CN" sz="1800" kern="100" dirty="0">
                <a:effectLst/>
                <a:cs typeface="+mn-ea"/>
                <a:sym typeface="+mn-lt"/>
              </a:rPr>
              <a:t>了</a:t>
            </a:r>
            <a:r>
              <a:rPr lang="zh-CN" altLang="zh-CN" sz="1800" b="1" kern="100" dirty="0">
                <a:effectLst/>
                <a:cs typeface="+mn-ea"/>
                <a:sym typeface="+mn-lt"/>
              </a:rPr>
              <a:t>交易效率和风险管理能力</a:t>
            </a:r>
            <a:r>
              <a:rPr lang="zh-CN" altLang="zh-CN" sz="1800" kern="100" dirty="0">
                <a:effectLst/>
                <a:cs typeface="+mn-ea"/>
                <a:sym typeface="+mn-lt"/>
              </a:rPr>
              <a:t>。这使得他们能够更快速地识别和应对风险，同时优化交易定价，从而提高了利率互换交易的整体表现。</a:t>
            </a:r>
            <a:endParaRPr lang="zh-CN" altLang="zh-CN" sz="1800" kern="100" dirty="0">
              <a:effectLst/>
              <a:cs typeface="+mn-ea"/>
              <a:sym typeface="+mn-lt"/>
            </a:endParaRPr>
          </a:p>
        </p:txBody>
      </p:sp>
      <p:sp>
        <p:nvSpPr>
          <p:cNvPr id="28" name="圆角矩形 105"/>
          <p:cNvSpPr/>
          <p:nvPr/>
        </p:nvSpPr>
        <p:spPr>
          <a:xfrm>
            <a:off x="573146" y="5135729"/>
            <a:ext cx="10946854" cy="4716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white"/>
                </a:solidFill>
                <a:effectLst/>
                <a:uLnTx/>
                <a:uFillTx/>
                <a:cs typeface="+mn-ea"/>
                <a:sym typeface="+mn-lt"/>
              </a:rPr>
              <a:t>结果</a:t>
            </a:r>
            <a:endParaRPr kumimoji="1" lang="zh-CN" altLang="en-US" sz="20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74801" y="1447801"/>
            <a:ext cx="1809751" cy="1358900"/>
          </a:xfrm>
          <a:prstGeom prst="rect">
            <a:avLst/>
          </a:prstGeom>
          <a:noFill/>
        </p:spPr>
        <p:txBody>
          <a:bodyPr wrap="square" rtlCol="0" anchor="ctr"/>
          <a:lstStyle/>
          <a:p>
            <a:r>
              <a:rPr lang="en-US" sz="5720" b="1" dirty="0">
                <a:solidFill>
                  <a:srgbClr val="595959"/>
                </a:solidFill>
                <a:cs typeface="+mn-ea"/>
                <a:sym typeface="+mn-lt"/>
              </a:rPr>
              <a:t>01</a:t>
            </a:r>
            <a:endParaRPr lang="en-US" sz="5720" dirty="0">
              <a:cs typeface="+mn-ea"/>
              <a:sym typeface="+mn-lt"/>
            </a:endParaRPr>
          </a:p>
        </p:txBody>
      </p:sp>
      <p:sp>
        <p:nvSpPr>
          <p:cNvPr id="3" name="Text 1"/>
          <p:cNvSpPr/>
          <p:nvPr/>
        </p:nvSpPr>
        <p:spPr>
          <a:xfrm>
            <a:off x="1574800" y="2806700"/>
            <a:ext cx="6802120" cy="2235200"/>
          </a:xfrm>
          <a:prstGeom prst="rect">
            <a:avLst/>
          </a:prstGeom>
          <a:noFill/>
        </p:spPr>
        <p:txBody>
          <a:bodyPr wrap="square" rtlCol="0" anchor="t"/>
          <a:lstStyle/>
          <a:p>
            <a:r>
              <a:rPr lang="zh-CN" altLang="en-US" sz="5600" b="1" dirty="0">
                <a:solidFill>
                  <a:srgbClr val="9A0001"/>
                </a:solidFill>
                <a:cs typeface="+mn-ea"/>
                <a:sym typeface="+mn-lt"/>
              </a:rPr>
              <a:t>引言</a:t>
            </a:r>
            <a:endParaRPr lang="zh-CN" altLang="en-US" sz="5600" b="1" dirty="0">
              <a:solidFill>
                <a:srgbClr val="9A0001"/>
              </a:solidFill>
              <a:cs typeface="+mn-ea"/>
              <a:sym typeface="+mn-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sym typeface="+mn-lt"/>
              </a:rPr>
              <a:t>案例分析</a:t>
            </a:r>
            <a:r>
              <a:rPr lang="en-US" altLang="zh-CN" dirty="0">
                <a:latin typeface="+mn-lt"/>
                <a:ea typeface="+mn-ea"/>
                <a:sym typeface="+mn-lt"/>
              </a:rPr>
              <a:t>3</a:t>
            </a:r>
            <a:r>
              <a:rPr lang="zh-CN" altLang="en-US" dirty="0">
                <a:latin typeface="+mn-lt"/>
                <a:ea typeface="+mn-ea"/>
                <a:sym typeface="+mn-lt"/>
              </a:rPr>
              <a:t>：量化风险管理具体案例</a:t>
            </a:r>
            <a:endParaRPr dirty="0">
              <a:latin typeface="+mn-lt"/>
              <a:ea typeface="+mn-ea"/>
              <a:sym typeface="+mn-lt"/>
            </a:endParaRPr>
          </a:p>
        </p:txBody>
      </p:sp>
      <p:sp>
        <p:nvSpPr>
          <p:cNvPr id="4" name="矩形 3"/>
          <p:cNvSpPr/>
          <p:nvPr/>
        </p:nvSpPr>
        <p:spPr>
          <a:xfrm>
            <a:off x="1019880" y="1304925"/>
            <a:ext cx="10079919" cy="1362075"/>
          </a:xfrm>
          <a:prstGeom prst="rect">
            <a:avLst/>
          </a:prstGeom>
          <a:solidFill>
            <a:schemeClr val="bg1"/>
          </a:solidFill>
          <a:ln>
            <a:solidFill>
              <a:schemeClr val="accent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rot="16200000">
            <a:off x="389175" y="1934925"/>
            <a:ext cx="136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iconfont-11244-5317146"/>
          <p:cNvSpPr>
            <a:spLocks noChangeAspect="1"/>
          </p:cNvSpPr>
          <p:nvPr/>
        </p:nvSpPr>
        <p:spPr bwMode="auto">
          <a:xfrm>
            <a:off x="1698771" y="1837441"/>
            <a:ext cx="353674" cy="242166"/>
          </a:xfrm>
          <a:custGeom>
            <a:avLst/>
            <a:gdLst>
              <a:gd name="T0" fmla="*/ 11940 w 12159"/>
              <a:gd name="T1" fmla="*/ 1942 h 8325"/>
              <a:gd name="T2" fmla="*/ 6180 w 12159"/>
              <a:gd name="T3" fmla="*/ 22 h 8325"/>
              <a:gd name="T4" fmla="*/ 5978 w 12159"/>
              <a:gd name="T5" fmla="*/ 22 h 8325"/>
              <a:gd name="T6" fmla="*/ 218 w 12159"/>
              <a:gd name="T7" fmla="*/ 1942 h 8325"/>
              <a:gd name="T8" fmla="*/ 0 w 12159"/>
              <a:gd name="T9" fmla="*/ 2245 h 8325"/>
              <a:gd name="T10" fmla="*/ 218 w 12159"/>
              <a:gd name="T11" fmla="*/ 2548 h 8325"/>
              <a:gd name="T12" fmla="*/ 1919 w 12159"/>
              <a:gd name="T13" fmla="*/ 3115 h 8325"/>
              <a:gd name="T14" fmla="*/ 1919 w 12159"/>
              <a:gd name="T15" fmla="*/ 4805 h 8325"/>
              <a:gd name="T16" fmla="*/ 2012 w 12159"/>
              <a:gd name="T17" fmla="*/ 5032 h 8325"/>
              <a:gd name="T18" fmla="*/ 6079 w 12159"/>
              <a:gd name="T19" fmla="*/ 6405 h 8325"/>
              <a:gd name="T20" fmla="*/ 8764 w 12159"/>
              <a:gd name="T21" fmla="*/ 5887 h 8325"/>
              <a:gd name="T22" fmla="*/ 8928 w 12159"/>
              <a:gd name="T23" fmla="*/ 5471 h 8325"/>
              <a:gd name="T24" fmla="*/ 8515 w 12159"/>
              <a:gd name="T25" fmla="*/ 5298 h 8325"/>
              <a:gd name="T26" fmla="*/ 6080 w 12159"/>
              <a:gd name="T27" fmla="*/ 5765 h 8325"/>
              <a:gd name="T28" fmla="*/ 3370 w 12159"/>
              <a:gd name="T29" fmla="*/ 5172 h 8325"/>
              <a:gd name="T30" fmla="*/ 2560 w 12159"/>
              <a:gd name="T31" fmla="*/ 4661 h 8325"/>
              <a:gd name="T32" fmla="*/ 2560 w 12159"/>
              <a:gd name="T33" fmla="*/ 3329 h 8325"/>
              <a:gd name="T34" fmla="*/ 5979 w 12159"/>
              <a:gd name="T35" fmla="*/ 4469 h 8325"/>
              <a:gd name="T36" fmla="*/ 6181 w 12159"/>
              <a:gd name="T37" fmla="*/ 4469 h 8325"/>
              <a:gd name="T38" fmla="*/ 9600 w 12159"/>
              <a:gd name="T39" fmla="*/ 3329 h 8325"/>
              <a:gd name="T40" fmla="*/ 9600 w 12159"/>
              <a:gd name="T41" fmla="*/ 3900 h 8325"/>
              <a:gd name="T42" fmla="*/ 8960 w 12159"/>
              <a:gd name="T43" fmla="*/ 4805 h 8325"/>
              <a:gd name="T44" fmla="*/ 9531 w 12159"/>
              <a:gd name="T45" fmla="*/ 5682 h 8325"/>
              <a:gd name="T46" fmla="*/ 8969 w 12159"/>
              <a:gd name="T47" fmla="*/ 7928 h 8325"/>
              <a:gd name="T48" fmla="*/ 9280 w 12159"/>
              <a:gd name="T49" fmla="*/ 8325 h 8325"/>
              <a:gd name="T50" fmla="*/ 10560 w 12159"/>
              <a:gd name="T51" fmla="*/ 8325 h 8325"/>
              <a:gd name="T52" fmla="*/ 10870 w 12159"/>
              <a:gd name="T53" fmla="*/ 7928 h 8325"/>
              <a:gd name="T54" fmla="*/ 10309 w 12159"/>
              <a:gd name="T55" fmla="*/ 5682 h 8325"/>
              <a:gd name="T56" fmla="*/ 10880 w 12159"/>
              <a:gd name="T57" fmla="*/ 4805 h 8325"/>
              <a:gd name="T58" fmla="*/ 10240 w 12159"/>
              <a:gd name="T59" fmla="*/ 3900 h 8325"/>
              <a:gd name="T60" fmla="*/ 10240 w 12159"/>
              <a:gd name="T61" fmla="*/ 3115 h 8325"/>
              <a:gd name="T62" fmla="*/ 11941 w 12159"/>
              <a:gd name="T63" fmla="*/ 2548 h 8325"/>
              <a:gd name="T64" fmla="*/ 12159 w 12159"/>
              <a:gd name="T65" fmla="*/ 2245 h 8325"/>
              <a:gd name="T66" fmla="*/ 11941 w 12159"/>
              <a:gd name="T67" fmla="*/ 1942 h 8325"/>
              <a:gd name="T68" fmla="*/ 11940 w 12159"/>
              <a:gd name="T69" fmla="*/ 1942 h 8325"/>
              <a:gd name="T70" fmla="*/ 9919 w 12159"/>
              <a:gd name="T71" fmla="*/ 4485 h 8325"/>
              <a:gd name="T72" fmla="*/ 10239 w 12159"/>
              <a:gd name="T73" fmla="*/ 4805 h 8325"/>
              <a:gd name="T74" fmla="*/ 9919 w 12159"/>
              <a:gd name="T75" fmla="*/ 5125 h 8325"/>
              <a:gd name="T76" fmla="*/ 9599 w 12159"/>
              <a:gd name="T77" fmla="*/ 4805 h 8325"/>
              <a:gd name="T78" fmla="*/ 9919 w 12159"/>
              <a:gd name="T79" fmla="*/ 4485 h 8325"/>
              <a:gd name="T80" fmla="*/ 9689 w 12159"/>
              <a:gd name="T81" fmla="*/ 7685 h 8325"/>
              <a:gd name="T82" fmla="*/ 9919 w 12159"/>
              <a:gd name="T83" fmla="*/ 6765 h 8325"/>
              <a:gd name="T84" fmla="*/ 10149 w 12159"/>
              <a:gd name="T85" fmla="*/ 7685 h 8325"/>
              <a:gd name="T86" fmla="*/ 9689 w 12159"/>
              <a:gd name="T87" fmla="*/ 7685 h 8325"/>
              <a:gd name="T88" fmla="*/ 9893 w 12159"/>
              <a:gd name="T89" fmla="*/ 2556 h 8325"/>
              <a:gd name="T90" fmla="*/ 6132 w 12159"/>
              <a:gd name="T91" fmla="*/ 1929 h 8325"/>
              <a:gd name="T92" fmla="*/ 5754 w 12159"/>
              <a:gd name="T93" fmla="*/ 2190 h 8325"/>
              <a:gd name="T94" fmla="*/ 6027 w 12159"/>
              <a:gd name="T95" fmla="*/ 2560 h 8325"/>
              <a:gd name="T96" fmla="*/ 8596 w 12159"/>
              <a:gd name="T97" fmla="*/ 2988 h 8325"/>
              <a:gd name="T98" fmla="*/ 6080 w 12159"/>
              <a:gd name="T99" fmla="*/ 3827 h 8325"/>
              <a:gd name="T100" fmla="*/ 1331 w 12159"/>
              <a:gd name="T101" fmla="*/ 2244 h 8325"/>
              <a:gd name="T102" fmla="*/ 6080 w 12159"/>
              <a:gd name="T103" fmla="*/ 662 h 8325"/>
              <a:gd name="T104" fmla="*/ 10828 w 12159"/>
              <a:gd name="T105" fmla="*/ 2244 h 8325"/>
              <a:gd name="T106" fmla="*/ 9894 w 12159"/>
              <a:gd name="T107" fmla="*/ 2555 h 8325"/>
              <a:gd name="T108" fmla="*/ 9893 w 12159"/>
              <a:gd name="T109" fmla="*/ 2556 h 8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9" h="8325">
                <a:moveTo>
                  <a:pt x="11940" y="1942"/>
                </a:moveTo>
                <a:lnTo>
                  <a:pt x="6180" y="22"/>
                </a:lnTo>
                <a:cubicBezTo>
                  <a:pt x="6114" y="0"/>
                  <a:pt x="6044" y="0"/>
                  <a:pt x="5978" y="22"/>
                </a:cubicBezTo>
                <a:lnTo>
                  <a:pt x="218" y="1942"/>
                </a:lnTo>
                <a:cubicBezTo>
                  <a:pt x="88" y="1985"/>
                  <a:pt x="0" y="2108"/>
                  <a:pt x="0" y="2245"/>
                </a:cubicBezTo>
                <a:cubicBezTo>
                  <a:pt x="0" y="2382"/>
                  <a:pt x="88" y="2505"/>
                  <a:pt x="218" y="2548"/>
                </a:cubicBezTo>
                <a:lnTo>
                  <a:pt x="1919" y="3115"/>
                </a:lnTo>
                <a:lnTo>
                  <a:pt x="1919" y="4805"/>
                </a:lnTo>
                <a:cubicBezTo>
                  <a:pt x="1919" y="4890"/>
                  <a:pt x="1953" y="4971"/>
                  <a:pt x="2012" y="5032"/>
                </a:cubicBezTo>
                <a:cubicBezTo>
                  <a:pt x="2069" y="5088"/>
                  <a:pt x="3417" y="6405"/>
                  <a:pt x="6079" y="6405"/>
                </a:cubicBezTo>
                <a:cubicBezTo>
                  <a:pt x="7047" y="6405"/>
                  <a:pt x="7950" y="6231"/>
                  <a:pt x="8764" y="5887"/>
                </a:cubicBezTo>
                <a:cubicBezTo>
                  <a:pt x="8923" y="5816"/>
                  <a:pt x="8996" y="5631"/>
                  <a:pt x="8928" y="5471"/>
                </a:cubicBezTo>
                <a:cubicBezTo>
                  <a:pt x="8860" y="5310"/>
                  <a:pt x="8677" y="5233"/>
                  <a:pt x="8515" y="5298"/>
                </a:cubicBezTo>
                <a:cubicBezTo>
                  <a:pt x="7781" y="5608"/>
                  <a:pt x="6962" y="5765"/>
                  <a:pt x="6080" y="5765"/>
                </a:cubicBezTo>
                <a:cubicBezTo>
                  <a:pt x="4835" y="5765"/>
                  <a:pt x="3919" y="5442"/>
                  <a:pt x="3370" y="5172"/>
                </a:cubicBezTo>
                <a:cubicBezTo>
                  <a:pt x="3081" y="5033"/>
                  <a:pt x="2809" y="4862"/>
                  <a:pt x="2560" y="4661"/>
                </a:cubicBezTo>
                <a:lnTo>
                  <a:pt x="2560" y="3329"/>
                </a:lnTo>
                <a:lnTo>
                  <a:pt x="5979" y="4469"/>
                </a:lnTo>
                <a:cubicBezTo>
                  <a:pt x="6044" y="4491"/>
                  <a:pt x="6115" y="4491"/>
                  <a:pt x="6181" y="4469"/>
                </a:cubicBezTo>
                <a:lnTo>
                  <a:pt x="9600" y="3329"/>
                </a:lnTo>
                <a:lnTo>
                  <a:pt x="9600" y="3900"/>
                </a:lnTo>
                <a:cubicBezTo>
                  <a:pt x="9227" y="4032"/>
                  <a:pt x="8960" y="4388"/>
                  <a:pt x="8960" y="4805"/>
                </a:cubicBezTo>
                <a:cubicBezTo>
                  <a:pt x="8960" y="5196"/>
                  <a:pt x="9195" y="5533"/>
                  <a:pt x="9531" y="5682"/>
                </a:cubicBezTo>
                <a:lnTo>
                  <a:pt x="8969" y="7928"/>
                </a:lnTo>
                <a:cubicBezTo>
                  <a:pt x="8919" y="8129"/>
                  <a:pt x="9072" y="8325"/>
                  <a:pt x="9280" y="8325"/>
                </a:cubicBezTo>
                <a:lnTo>
                  <a:pt x="10560" y="8325"/>
                </a:lnTo>
                <a:cubicBezTo>
                  <a:pt x="10768" y="8325"/>
                  <a:pt x="10920" y="8129"/>
                  <a:pt x="10870" y="7928"/>
                </a:cubicBezTo>
                <a:lnTo>
                  <a:pt x="10309" y="5682"/>
                </a:lnTo>
                <a:cubicBezTo>
                  <a:pt x="10645" y="5533"/>
                  <a:pt x="10880" y="5196"/>
                  <a:pt x="10880" y="4805"/>
                </a:cubicBezTo>
                <a:cubicBezTo>
                  <a:pt x="10880" y="4388"/>
                  <a:pt x="10612" y="4032"/>
                  <a:pt x="10240" y="3900"/>
                </a:cubicBezTo>
                <a:lnTo>
                  <a:pt x="10240" y="3115"/>
                </a:lnTo>
                <a:lnTo>
                  <a:pt x="11941" y="2548"/>
                </a:lnTo>
                <a:cubicBezTo>
                  <a:pt x="12071" y="2505"/>
                  <a:pt x="12159" y="2382"/>
                  <a:pt x="12159" y="2245"/>
                </a:cubicBezTo>
                <a:cubicBezTo>
                  <a:pt x="12159" y="2108"/>
                  <a:pt x="12071" y="1985"/>
                  <a:pt x="11941" y="1942"/>
                </a:cubicBezTo>
                <a:lnTo>
                  <a:pt x="11940" y="1942"/>
                </a:lnTo>
                <a:close/>
                <a:moveTo>
                  <a:pt x="9919" y="4485"/>
                </a:moveTo>
                <a:cubicBezTo>
                  <a:pt x="10096" y="4485"/>
                  <a:pt x="10239" y="4628"/>
                  <a:pt x="10239" y="4805"/>
                </a:cubicBezTo>
                <a:cubicBezTo>
                  <a:pt x="10239" y="4982"/>
                  <a:pt x="10096" y="5125"/>
                  <a:pt x="9919" y="5125"/>
                </a:cubicBezTo>
                <a:cubicBezTo>
                  <a:pt x="9742" y="5125"/>
                  <a:pt x="9599" y="4982"/>
                  <a:pt x="9599" y="4805"/>
                </a:cubicBezTo>
                <a:cubicBezTo>
                  <a:pt x="9599" y="4628"/>
                  <a:pt x="9742" y="4485"/>
                  <a:pt x="9919" y="4485"/>
                </a:cubicBezTo>
                <a:close/>
                <a:moveTo>
                  <a:pt x="9689" y="7685"/>
                </a:moveTo>
                <a:lnTo>
                  <a:pt x="9919" y="6765"/>
                </a:lnTo>
                <a:lnTo>
                  <a:pt x="10149" y="7685"/>
                </a:lnTo>
                <a:lnTo>
                  <a:pt x="9689" y="7685"/>
                </a:lnTo>
                <a:close/>
                <a:moveTo>
                  <a:pt x="9893" y="2556"/>
                </a:moveTo>
                <a:lnTo>
                  <a:pt x="6132" y="1929"/>
                </a:lnTo>
                <a:cubicBezTo>
                  <a:pt x="5955" y="1894"/>
                  <a:pt x="5784" y="2012"/>
                  <a:pt x="5754" y="2190"/>
                </a:cubicBezTo>
                <a:cubicBezTo>
                  <a:pt x="5725" y="2368"/>
                  <a:pt x="5848" y="2536"/>
                  <a:pt x="6027" y="2560"/>
                </a:cubicBezTo>
                <a:lnTo>
                  <a:pt x="8596" y="2988"/>
                </a:lnTo>
                <a:lnTo>
                  <a:pt x="6080" y="3827"/>
                </a:lnTo>
                <a:lnTo>
                  <a:pt x="1331" y="2244"/>
                </a:lnTo>
                <a:lnTo>
                  <a:pt x="6080" y="662"/>
                </a:lnTo>
                <a:lnTo>
                  <a:pt x="10828" y="2244"/>
                </a:lnTo>
                <a:lnTo>
                  <a:pt x="9894" y="2555"/>
                </a:lnTo>
                <a:lnTo>
                  <a:pt x="9893" y="2556"/>
                </a:lnTo>
                <a:close/>
              </a:path>
            </a:pathLst>
          </a:custGeom>
          <a:solidFill>
            <a:schemeClr val="accent1"/>
          </a:solidFill>
          <a:ln>
            <a:noFill/>
          </a:ln>
        </p:spPr>
        <p:txBody>
          <a:bodyPr/>
          <a:lstStyle/>
          <a:p>
            <a:endParaRPr lang="zh-CN" altLang="en-US">
              <a:cs typeface="+mn-ea"/>
              <a:sym typeface="+mn-lt"/>
            </a:endParaRPr>
          </a:p>
        </p:txBody>
      </p:sp>
      <p:sp>
        <p:nvSpPr>
          <p:cNvPr id="7" name="椭圆 6"/>
          <p:cNvSpPr/>
          <p:nvPr/>
        </p:nvSpPr>
        <p:spPr>
          <a:xfrm>
            <a:off x="1545858" y="1628774"/>
            <a:ext cx="659499" cy="6594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512191" y="1521096"/>
            <a:ext cx="1729105" cy="337185"/>
          </a:xfrm>
          <a:prstGeom prst="rect">
            <a:avLst/>
          </a:prstGeom>
        </p:spPr>
        <p:txBody>
          <a:bodyPr wrap="none">
            <a:spAutoFit/>
          </a:bodyPr>
          <a:lstStyle/>
          <a:p>
            <a:pPr algn="l"/>
            <a:r>
              <a:rPr lang="zh-CN" altLang="en-US" sz="1600" b="1" dirty="0">
                <a:solidFill>
                  <a:schemeClr val="accent1"/>
                </a:solidFill>
                <a:cs typeface="+mn-ea"/>
                <a:sym typeface="+mn-lt"/>
              </a:rPr>
              <a:t>案例一：Nasdaq</a:t>
            </a:r>
            <a:endParaRPr lang="zh-CN" altLang="en-US" sz="1600" b="1" dirty="0">
              <a:solidFill>
                <a:schemeClr val="accent1"/>
              </a:solidFill>
              <a:cs typeface="+mn-ea"/>
              <a:sym typeface="+mn-lt"/>
            </a:endParaRPr>
          </a:p>
        </p:txBody>
      </p:sp>
      <p:sp>
        <p:nvSpPr>
          <p:cNvPr id="10" name="矩形 9"/>
          <p:cNvSpPr/>
          <p:nvPr/>
        </p:nvSpPr>
        <p:spPr>
          <a:xfrm>
            <a:off x="2475559" y="1850994"/>
            <a:ext cx="8249591" cy="700192"/>
          </a:xfrm>
          <a:prstGeom prst="rect">
            <a:avLst/>
          </a:prstGeom>
        </p:spPr>
        <p:txBody>
          <a:bodyPr wrap="square">
            <a:spAutoFit/>
          </a:bodyPr>
          <a:lstStyle/>
          <a:p>
            <a:pPr algn="just">
              <a:lnSpc>
                <a:spcPct val="150000"/>
              </a:lnSpc>
            </a:pPr>
            <a:r>
              <a:rPr lang="zh-CN" altLang="en-US" sz="1400" dirty="0">
                <a:solidFill>
                  <a:schemeClr val="tx1">
                    <a:lumMod val="65000"/>
                    <a:lumOff val="35000"/>
                  </a:schemeClr>
                </a:solidFill>
                <a:cs typeface="+mn-ea"/>
                <a:sym typeface="+mn-lt"/>
              </a:rPr>
              <a:t>Nasdaq的威胁预测系统：纳斯达克使用机器学习来预测系统威胁和控制操作风险。使用诸如异常检测这样的AI技术，纳斯达克成功对潜在威胁做出预案，并防止可能的金融事故。</a:t>
            </a:r>
            <a:endParaRPr lang="zh-CN" altLang="en-US" sz="1400" dirty="0">
              <a:solidFill>
                <a:schemeClr val="tx1">
                  <a:lumMod val="65000"/>
                  <a:lumOff val="35000"/>
                </a:schemeClr>
              </a:solidFill>
              <a:cs typeface="+mn-ea"/>
              <a:sym typeface="+mn-lt"/>
            </a:endParaRPr>
          </a:p>
        </p:txBody>
      </p:sp>
      <p:sp>
        <p:nvSpPr>
          <p:cNvPr id="11" name="矩形 10"/>
          <p:cNvSpPr/>
          <p:nvPr/>
        </p:nvSpPr>
        <p:spPr>
          <a:xfrm>
            <a:off x="1019880" y="3076575"/>
            <a:ext cx="10079919" cy="1362075"/>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rot="16200000">
            <a:off x="389175" y="37065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1019175" y="4832775"/>
            <a:ext cx="10079919" cy="1362075"/>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593483" y="3400424"/>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2559813" y="3292746"/>
            <a:ext cx="1627505" cy="337185"/>
          </a:xfrm>
          <a:prstGeom prst="rect">
            <a:avLst/>
          </a:prstGeom>
        </p:spPr>
        <p:txBody>
          <a:bodyPr wrap="none">
            <a:spAutoFit/>
          </a:bodyPr>
          <a:lstStyle/>
          <a:p>
            <a:pPr algn="l"/>
            <a:r>
              <a:rPr lang="zh-CN" altLang="en-US" sz="1600" b="1" dirty="0">
                <a:solidFill>
                  <a:schemeClr val="accent2">
                    <a:lumMod val="75000"/>
                  </a:schemeClr>
                </a:solidFill>
                <a:cs typeface="+mn-ea"/>
                <a:sym typeface="+mn-lt"/>
              </a:rPr>
              <a:t>案例二：.HSBC</a:t>
            </a:r>
            <a:endParaRPr lang="zh-CN" altLang="en-US" sz="1600" b="1" dirty="0">
              <a:solidFill>
                <a:schemeClr val="accent2">
                  <a:lumMod val="75000"/>
                </a:schemeClr>
              </a:solidFill>
              <a:cs typeface="+mn-ea"/>
              <a:sym typeface="+mn-lt"/>
            </a:endParaRPr>
          </a:p>
        </p:txBody>
      </p:sp>
      <p:sp>
        <p:nvSpPr>
          <p:cNvPr id="16" name="矩形 15"/>
          <p:cNvSpPr/>
          <p:nvPr/>
        </p:nvSpPr>
        <p:spPr>
          <a:xfrm>
            <a:off x="2523184" y="3622644"/>
            <a:ext cx="8249591" cy="700192"/>
          </a:xfrm>
          <a:prstGeom prst="rect">
            <a:avLst/>
          </a:prstGeom>
        </p:spPr>
        <p:txBody>
          <a:bodyPr wrap="square">
            <a:spAutoFit/>
          </a:bodyPr>
          <a:lstStyle/>
          <a:p>
            <a:pPr algn="just">
              <a:lnSpc>
                <a:spcPct val="150000"/>
              </a:lnSpc>
            </a:pPr>
            <a:r>
              <a:rPr sz="1400" dirty="0">
                <a:solidFill>
                  <a:schemeClr val="tx1">
                    <a:lumMod val="65000"/>
                    <a:lumOff val="35000"/>
                  </a:schemeClr>
                </a:solidFill>
                <a:cs typeface="+mn-ea"/>
                <a:sym typeface="+mn-lt"/>
              </a:rPr>
              <a:t>HSBC的AI风险管理：汇丰银行(HSBC)利用AI进行信用风险评估。他们使用机器学习模型分析客户的交易数据和行为模式，以更准确地评估违约风险。</a:t>
            </a:r>
            <a:endParaRPr sz="1400" dirty="0">
              <a:solidFill>
                <a:schemeClr val="tx1">
                  <a:lumMod val="65000"/>
                  <a:lumOff val="35000"/>
                </a:schemeClr>
              </a:solidFill>
              <a:cs typeface="+mn-ea"/>
              <a:sym typeface="+mn-lt"/>
            </a:endParaRPr>
          </a:p>
        </p:txBody>
      </p:sp>
      <p:sp>
        <p:nvSpPr>
          <p:cNvPr id="17" name="椭圆 16"/>
          <p:cNvSpPr/>
          <p:nvPr/>
        </p:nvSpPr>
        <p:spPr>
          <a:xfrm>
            <a:off x="1603008" y="5134413"/>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矩形 17"/>
          <p:cNvSpPr/>
          <p:nvPr/>
        </p:nvSpPr>
        <p:spPr>
          <a:xfrm>
            <a:off x="2569338" y="5026735"/>
            <a:ext cx="1382110" cy="338554"/>
          </a:xfrm>
          <a:prstGeom prst="rect">
            <a:avLst/>
          </a:prstGeom>
        </p:spPr>
        <p:txBody>
          <a:bodyPr wrap="none">
            <a:spAutoFit/>
          </a:bodyPr>
          <a:lstStyle/>
          <a:p>
            <a:pPr algn="l"/>
            <a:r>
              <a:rPr lang="zh-CN" altLang="en-US" sz="1600" b="1" dirty="0">
                <a:solidFill>
                  <a:schemeClr val="accent2">
                    <a:lumMod val="75000"/>
                  </a:schemeClr>
                </a:solidFill>
                <a:cs typeface="+mn-ea"/>
                <a:sym typeface="+mn-lt"/>
              </a:rPr>
              <a:t>案例三：IBM</a:t>
            </a:r>
            <a:endParaRPr lang="zh-CN" altLang="en-US" sz="1600" b="1" dirty="0">
              <a:solidFill>
                <a:schemeClr val="accent2">
                  <a:lumMod val="75000"/>
                </a:schemeClr>
              </a:solidFill>
              <a:cs typeface="+mn-ea"/>
              <a:sym typeface="+mn-lt"/>
            </a:endParaRPr>
          </a:p>
        </p:txBody>
      </p:sp>
      <p:sp>
        <p:nvSpPr>
          <p:cNvPr id="19" name="矩形 18"/>
          <p:cNvSpPr/>
          <p:nvPr/>
        </p:nvSpPr>
        <p:spPr>
          <a:xfrm>
            <a:off x="2532709" y="5356633"/>
            <a:ext cx="8249591" cy="700192"/>
          </a:xfrm>
          <a:prstGeom prst="rect">
            <a:avLst/>
          </a:prstGeom>
        </p:spPr>
        <p:txBody>
          <a:bodyPr wrap="square">
            <a:spAutoFit/>
          </a:bodyPr>
          <a:lstStyle/>
          <a:p>
            <a:pPr algn="just">
              <a:lnSpc>
                <a:spcPct val="150000"/>
              </a:lnSpc>
            </a:pPr>
            <a:r>
              <a:rPr lang="en-US" sz="1400" dirty="0">
                <a:solidFill>
                  <a:schemeClr val="tx1">
                    <a:lumMod val="65000"/>
                    <a:lumOff val="35000"/>
                  </a:schemeClr>
                </a:solidFill>
                <a:cs typeface="+mn-ea"/>
                <a:sym typeface="+mn-lt"/>
              </a:rPr>
              <a:t>I</a:t>
            </a:r>
            <a:r>
              <a:rPr sz="1400" dirty="0">
                <a:solidFill>
                  <a:schemeClr val="tx1">
                    <a:lumMod val="65000"/>
                    <a:lumOff val="35000"/>
                  </a:schemeClr>
                </a:solidFill>
                <a:cs typeface="+mn-ea"/>
                <a:sym typeface="+mn-lt"/>
              </a:rPr>
              <a:t>BM的OpenPages：IBM OpenPages平台提供高度自动化的风险管理能力。它利用机器学习和AI分析大数据，用以监测和管理多种风险</a:t>
            </a:r>
            <a:endParaRPr sz="1400" dirty="0">
              <a:solidFill>
                <a:schemeClr val="tx1">
                  <a:lumMod val="65000"/>
                  <a:lumOff val="35000"/>
                </a:schemeClr>
              </a:solidFill>
              <a:cs typeface="+mn-ea"/>
              <a:sym typeface="+mn-lt"/>
            </a:endParaRPr>
          </a:p>
        </p:txBody>
      </p:sp>
      <p:sp>
        <p:nvSpPr>
          <p:cNvPr id="20" name="iconfont-11244-5317146"/>
          <p:cNvSpPr>
            <a:spLocks noChangeAspect="1"/>
          </p:cNvSpPr>
          <p:nvPr/>
        </p:nvSpPr>
        <p:spPr bwMode="auto">
          <a:xfrm>
            <a:off x="1751640" y="3566688"/>
            <a:ext cx="353674" cy="244614"/>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1" name="iconfont-11244-5317146"/>
          <p:cNvSpPr>
            <a:spLocks noChangeAspect="1"/>
          </p:cNvSpPr>
          <p:nvPr/>
        </p:nvSpPr>
        <p:spPr bwMode="auto">
          <a:xfrm>
            <a:off x="1747603" y="5298913"/>
            <a:ext cx="353674" cy="292286"/>
          </a:xfrm>
          <a:custGeom>
            <a:avLst/>
            <a:gdLst>
              <a:gd name="connsiteX0" fmla="*/ 172462 w 606900"/>
              <a:gd name="connsiteY0" fmla="*/ 349437 h 501560"/>
              <a:gd name="connsiteX1" fmla="*/ 155911 w 606900"/>
              <a:gd name="connsiteY1" fmla="*/ 378701 h 501560"/>
              <a:gd name="connsiteX2" fmla="*/ 138449 w 606900"/>
              <a:gd name="connsiteY2" fmla="*/ 467859 h 501560"/>
              <a:gd name="connsiteX3" fmla="*/ 227733 w 606900"/>
              <a:gd name="connsiteY3" fmla="*/ 450270 h 501560"/>
              <a:gd name="connsiteX4" fmla="*/ 255065 w 606900"/>
              <a:gd name="connsiteY4" fmla="*/ 434804 h 501560"/>
              <a:gd name="connsiteX5" fmla="*/ 172462 w 606900"/>
              <a:gd name="connsiteY5" fmla="*/ 349437 h 501560"/>
              <a:gd name="connsiteX6" fmla="*/ 533696 w 606900"/>
              <a:gd name="connsiteY6" fmla="*/ 210393 h 501560"/>
              <a:gd name="connsiteX7" fmla="*/ 315346 w 606900"/>
              <a:gd name="connsiteY7" fmla="*/ 428587 h 501560"/>
              <a:gd name="connsiteX8" fmla="*/ 533696 w 606900"/>
              <a:gd name="connsiteY8" fmla="*/ 210393 h 501560"/>
              <a:gd name="connsiteX9" fmla="*/ 59522 w 606900"/>
              <a:gd name="connsiteY9" fmla="*/ 119601 h 501560"/>
              <a:gd name="connsiteX10" fmla="*/ 28242 w 606900"/>
              <a:gd name="connsiteY10" fmla="*/ 150825 h 501560"/>
              <a:gd name="connsiteX11" fmla="*/ 59522 w 606900"/>
              <a:gd name="connsiteY11" fmla="*/ 182049 h 501560"/>
              <a:gd name="connsiteX12" fmla="*/ 90802 w 606900"/>
              <a:gd name="connsiteY12" fmla="*/ 150825 h 501560"/>
              <a:gd name="connsiteX13" fmla="*/ 59522 w 606900"/>
              <a:gd name="connsiteY13" fmla="*/ 119601 h 501560"/>
              <a:gd name="connsiteX14" fmla="*/ 59522 w 606900"/>
              <a:gd name="connsiteY14" fmla="*/ 91409 h 501560"/>
              <a:gd name="connsiteX15" fmla="*/ 119044 w 606900"/>
              <a:gd name="connsiteY15" fmla="*/ 150825 h 501560"/>
              <a:gd name="connsiteX16" fmla="*/ 59522 w 606900"/>
              <a:gd name="connsiteY16" fmla="*/ 210241 h 501560"/>
              <a:gd name="connsiteX17" fmla="*/ 0 w 606900"/>
              <a:gd name="connsiteY17" fmla="*/ 150825 h 501560"/>
              <a:gd name="connsiteX18" fmla="*/ 59522 w 606900"/>
              <a:gd name="connsiteY18" fmla="*/ 91409 h 501560"/>
              <a:gd name="connsiteX19" fmla="*/ 347929 w 606900"/>
              <a:gd name="connsiteY19" fmla="*/ 72806 h 501560"/>
              <a:gd name="connsiteX20" fmla="*/ 230162 w 606900"/>
              <a:gd name="connsiteY20" fmla="*/ 125481 h 501560"/>
              <a:gd name="connsiteX21" fmla="*/ 282548 w 606900"/>
              <a:gd name="connsiteY21" fmla="*/ 417215 h 501560"/>
              <a:gd name="connsiteX22" fmla="*/ 522308 w 606900"/>
              <a:gd name="connsiteY22" fmla="*/ 177641 h 501560"/>
              <a:gd name="connsiteX23" fmla="*/ 347929 w 606900"/>
              <a:gd name="connsiteY23" fmla="*/ 72806 h 501560"/>
              <a:gd name="connsiteX24" fmla="*/ 544439 w 606900"/>
              <a:gd name="connsiteY24" fmla="*/ 29064 h 501560"/>
              <a:gd name="connsiteX25" fmla="*/ 483740 w 606900"/>
              <a:gd name="connsiteY25" fmla="*/ 51334 h 501560"/>
              <a:gd name="connsiteX26" fmla="*/ 454434 w 606900"/>
              <a:gd name="connsiteY26" fmla="*/ 67862 h 501560"/>
              <a:gd name="connsiteX27" fmla="*/ 540074 w 606900"/>
              <a:gd name="connsiteY27" fmla="*/ 150348 h 501560"/>
              <a:gd name="connsiteX28" fmla="*/ 555562 w 606900"/>
              <a:gd name="connsiteY28" fmla="*/ 122903 h 501560"/>
              <a:gd name="connsiteX29" fmla="*/ 573024 w 606900"/>
              <a:gd name="connsiteY29" fmla="*/ 33745 h 501560"/>
              <a:gd name="connsiteX30" fmla="*/ 544439 w 606900"/>
              <a:gd name="connsiteY30" fmla="*/ 29064 h 501560"/>
              <a:gd name="connsiteX31" fmla="*/ 556710 w 606900"/>
              <a:gd name="connsiteY31" fmla="*/ 17 h 501560"/>
              <a:gd name="connsiteX32" fmla="*/ 593067 w 606900"/>
              <a:gd name="connsiteY32" fmla="*/ 13882 h 501560"/>
              <a:gd name="connsiteX33" fmla="*/ 554195 w 606900"/>
              <a:gd name="connsiteY33" fmla="*/ 180826 h 501560"/>
              <a:gd name="connsiteX34" fmla="*/ 285737 w 606900"/>
              <a:gd name="connsiteY34" fmla="*/ 448906 h 501560"/>
              <a:gd name="connsiteX35" fmla="*/ 118406 w 606900"/>
              <a:gd name="connsiteY35" fmla="*/ 487723 h 501560"/>
              <a:gd name="connsiteX36" fmla="*/ 159252 w 606900"/>
              <a:gd name="connsiteY36" fmla="*/ 317747 h 501560"/>
              <a:gd name="connsiteX37" fmla="*/ 422699 w 606900"/>
              <a:gd name="connsiteY37" fmla="*/ 54519 h 501560"/>
              <a:gd name="connsiteX38" fmla="*/ 556710 w 606900"/>
              <a:gd name="connsiteY38" fmla="*/ 17 h 5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00" h="501560">
                <a:moveTo>
                  <a:pt x="172462" y="349437"/>
                </a:moveTo>
                <a:cubicBezTo>
                  <a:pt x="166237" y="359596"/>
                  <a:pt x="160770" y="369300"/>
                  <a:pt x="155911" y="378701"/>
                </a:cubicBezTo>
                <a:cubicBezTo>
                  <a:pt x="129035" y="430407"/>
                  <a:pt x="129339" y="458610"/>
                  <a:pt x="138449" y="467859"/>
                </a:cubicBezTo>
                <a:cubicBezTo>
                  <a:pt x="147560" y="476957"/>
                  <a:pt x="175803" y="477109"/>
                  <a:pt x="227733" y="450270"/>
                </a:cubicBezTo>
                <a:cubicBezTo>
                  <a:pt x="236540" y="445721"/>
                  <a:pt x="245650" y="440566"/>
                  <a:pt x="255065" y="434804"/>
                </a:cubicBezTo>
                <a:cubicBezTo>
                  <a:pt x="220293" y="415244"/>
                  <a:pt x="190987" y="385070"/>
                  <a:pt x="172462" y="349437"/>
                </a:cubicBezTo>
                <a:close/>
                <a:moveTo>
                  <a:pt x="533696" y="210393"/>
                </a:moveTo>
                <a:cubicBezTo>
                  <a:pt x="476452" y="289392"/>
                  <a:pt x="393849" y="371726"/>
                  <a:pt x="315346" y="428587"/>
                </a:cubicBezTo>
                <a:cubicBezTo>
                  <a:pt x="446539" y="460278"/>
                  <a:pt x="565583" y="342159"/>
                  <a:pt x="533696" y="210393"/>
                </a:cubicBezTo>
                <a:close/>
                <a:moveTo>
                  <a:pt x="59522" y="119601"/>
                </a:moveTo>
                <a:cubicBezTo>
                  <a:pt x="41908" y="119601"/>
                  <a:pt x="28242" y="133849"/>
                  <a:pt x="28242" y="150825"/>
                </a:cubicBezTo>
                <a:cubicBezTo>
                  <a:pt x="28242" y="167801"/>
                  <a:pt x="41908" y="182049"/>
                  <a:pt x="59522" y="182049"/>
                </a:cubicBezTo>
                <a:cubicBezTo>
                  <a:pt x="77135" y="182049"/>
                  <a:pt x="90802" y="167649"/>
                  <a:pt x="90802" y="150825"/>
                </a:cubicBezTo>
                <a:cubicBezTo>
                  <a:pt x="90802" y="133849"/>
                  <a:pt x="77135" y="119601"/>
                  <a:pt x="59522" y="119601"/>
                </a:cubicBezTo>
                <a:close/>
                <a:moveTo>
                  <a:pt x="59522" y="91409"/>
                </a:moveTo>
                <a:cubicBezTo>
                  <a:pt x="92320" y="91409"/>
                  <a:pt x="119044" y="118086"/>
                  <a:pt x="119044" y="150825"/>
                </a:cubicBezTo>
                <a:cubicBezTo>
                  <a:pt x="119044" y="184019"/>
                  <a:pt x="91865" y="210241"/>
                  <a:pt x="59522" y="210241"/>
                </a:cubicBezTo>
                <a:cubicBezTo>
                  <a:pt x="27179" y="210241"/>
                  <a:pt x="0" y="184019"/>
                  <a:pt x="0" y="150825"/>
                </a:cubicBezTo>
                <a:cubicBezTo>
                  <a:pt x="0" y="117631"/>
                  <a:pt x="27179" y="91409"/>
                  <a:pt x="59522" y="91409"/>
                </a:cubicBezTo>
                <a:close/>
                <a:moveTo>
                  <a:pt x="347929" y="72806"/>
                </a:moveTo>
                <a:cubicBezTo>
                  <a:pt x="305609" y="75060"/>
                  <a:pt x="263530" y="92104"/>
                  <a:pt x="230162" y="125481"/>
                </a:cubicBezTo>
                <a:cubicBezTo>
                  <a:pt x="141486" y="213881"/>
                  <a:pt x="167755" y="364448"/>
                  <a:pt x="282548" y="417215"/>
                </a:cubicBezTo>
                <a:cubicBezTo>
                  <a:pt x="369554" y="357625"/>
                  <a:pt x="463241" y="263767"/>
                  <a:pt x="522308" y="177641"/>
                </a:cubicBezTo>
                <a:cubicBezTo>
                  <a:pt x="489662" y="106376"/>
                  <a:pt x="418462" y="69049"/>
                  <a:pt x="347929" y="72806"/>
                </a:cubicBezTo>
                <a:close/>
                <a:moveTo>
                  <a:pt x="544439" y="29064"/>
                </a:moveTo>
                <a:cubicBezTo>
                  <a:pt x="529749" y="31243"/>
                  <a:pt x="509705" y="37915"/>
                  <a:pt x="483740" y="51334"/>
                </a:cubicBezTo>
                <a:cubicBezTo>
                  <a:pt x="474326" y="56035"/>
                  <a:pt x="464608" y="61645"/>
                  <a:pt x="454434" y="67862"/>
                </a:cubicBezTo>
                <a:cubicBezTo>
                  <a:pt x="490118" y="86209"/>
                  <a:pt x="520486" y="115777"/>
                  <a:pt x="540074" y="150348"/>
                </a:cubicBezTo>
                <a:cubicBezTo>
                  <a:pt x="545844" y="140947"/>
                  <a:pt x="551007" y="131698"/>
                  <a:pt x="555562" y="122903"/>
                </a:cubicBezTo>
                <a:cubicBezTo>
                  <a:pt x="582286" y="71198"/>
                  <a:pt x="582134" y="42995"/>
                  <a:pt x="573024" y="33745"/>
                </a:cubicBezTo>
                <a:cubicBezTo>
                  <a:pt x="568469" y="29196"/>
                  <a:pt x="559130" y="26884"/>
                  <a:pt x="544439" y="29064"/>
                </a:cubicBezTo>
                <a:close/>
                <a:moveTo>
                  <a:pt x="556710" y="17"/>
                </a:moveTo>
                <a:cubicBezTo>
                  <a:pt x="570945" y="302"/>
                  <a:pt x="583539" y="4367"/>
                  <a:pt x="593067" y="13882"/>
                </a:cubicBezTo>
                <a:cubicBezTo>
                  <a:pt x="630572" y="51334"/>
                  <a:pt x="583045" y="136701"/>
                  <a:pt x="554195" y="180826"/>
                </a:cubicBezTo>
                <a:cubicBezTo>
                  <a:pt x="616147" y="348679"/>
                  <a:pt x="451701" y="510012"/>
                  <a:pt x="285737" y="448906"/>
                </a:cubicBezTo>
                <a:cubicBezTo>
                  <a:pt x="241399" y="477867"/>
                  <a:pt x="155911" y="525175"/>
                  <a:pt x="118406" y="487723"/>
                </a:cubicBezTo>
                <a:cubicBezTo>
                  <a:pt x="80445" y="449664"/>
                  <a:pt x="129642" y="362629"/>
                  <a:pt x="159252" y="317747"/>
                </a:cubicBezTo>
                <a:cubicBezTo>
                  <a:pt x="106410" y="155655"/>
                  <a:pt x="260683" y="1903"/>
                  <a:pt x="422699" y="54519"/>
                </a:cubicBezTo>
                <a:cubicBezTo>
                  <a:pt x="456522" y="32343"/>
                  <a:pt x="514004" y="-836"/>
                  <a:pt x="556710" y="17"/>
                </a:cubicBezTo>
                <a:close/>
              </a:path>
            </a:pathLst>
          </a:custGeom>
          <a:solidFill>
            <a:schemeClr val="accent2"/>
          </a:solidFill>
          <a:ln>
            <a:noFill/>
          </a:ln>
        </p:spPr>
        <p:txBody>
          <a:bodyPr/>
          <a:lstStyle/>
          <a:p>
            <a:endParaRPr lang="zh-CN" altLang="en-US" dirty="0">
              <a:cs typeface="+mn-ea"/>
              <a:sym typeface="+mn-l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sym typeface="+mn-lt"/>
              </a:rPr>
              <a:t>案例分析</a:t>
            </a:r>
            <a:r>
              <a:rPr lang="en-US" altLang="zh-CN" dirty="0">
                <a:latin typeface="+mn-lt"/>
                <a:ea typeface="+mn-ea"/>
                <a:sym typeface="+mn-lt"/>
              </a:rPr>
              <a:t>4</a:t>
            </a:r>
            <a:r>
              <a:rPr lang="zh-CN" altLang="en-US" dirty="0">
                <a:latin typeface="+mn-lt"/>
                <a:ea typeface="+mn-ea"/>
                <a:sym typeface="+mn-lt"/>
              </a:rPr>
              <a:t>：合法合规性检查具体案例</a:t>
            </a:r>
            <a:endParaRPr dirty="0">
              <a:latin typeface="+mn-lt"/>
              <a:ea typeface="+mn-ea"/>
              <a:sym typeface="+mn-lt"/>
            </a:endParaRPr>
          </a:p>
        </p:txBody>
      </p:sp>
      <p:sp>
        <p:nvSpPr>
          <p:cNvPr id="3" name="矩形 2"/>
          <p:cNvSpPr/>
          <p:nvPr/>
        </p:nvSpPr>
        <p:spPr>
          <a:xfrm>
            <a:off x="1019810" y="1092200"/>
            <a:ext cx="10079990" cy="1826260"/>
          </a:xfrm>
          <a:prstGeom prst="rect">
            <a:avLst/>
          </a:prstGeom>
          <a:solidFill>
            <a:schemeClr val="bg1"/>
          </a:solidFill>
          <a:ln>
            <a:solidFill>
              <a:schemeClr val="accent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rot="16200000">
            <a:off x="389175" y="1934925"/>
            <a:ext cx="136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iconfont-11244-5317146"/>
          <p:cNvSpPr>
            <a:spLocks noChangeAspect="1"/>
          </p:cNvSpPr>
          <p:nvPr/>
        </p:nvSpPr>
        <p:spPr bwMode="auto">
          <a:xfrm>
            <a:off x="1698771" y="1837441"/>
            <a:ext cx="353674" cy="242166"/>
          </a:xfrm>
          <a:custGeom>
            <a:avLst/>
            <a:gdLst>
              <a:gd name="T0" fmla="*/ 11940 w 12159"/>
              <a:gd name="T1" fmla="*/ 1942 h 8325"/>
              <a:gd name="T2" fmla="*/ 6180 w 12159"/>
              <a:gd name="T3" fmla="*/ 22 h 8325"/>
              <a:gd name="T4" fmla="*/ 5978 w 12159"/>
              <a:gd name="T5" fmla="*/ 22 h 8325"/>
              <a:gd name="T6" fmla="*/ 218 w 12159"/>
              <a:gd name="T7" fmla="*/ 1942 h 8325"/>
              <a:gd name="T8" fmla="*/ 0 w 12159"/>
              <a:gd name="T9" fmla="*/ 2245 h 8325"/>
              <a:gd name="T10" fmla="*/ 218 w 12159"/>
              <a:gd name="T11" fmla="*/ 2548 h 8325"/>
              <a:gd name="T12" fmla="*/ 1919 w 12159"/>
              <a:gd name="T13" fmla="*/ 3115 h 8325"/>
              <a:gd name="T14" fmla="*/ 1919 w 12159"/>
              <a:gd name="T15" fmla="*/ 4805 h 8325"/>
              <a:gd name="T16" fmla="*/ 2012 w 12159"/>
              <a:gd name="T17" fmla="*/ 5032 h 8325"/>
              <a:gd name="T18" fmla="*/ 6079 w 12159"/>
              <a:gd name="T19" fmla="*/ 6405 h 8325"/>
              <a:gd name="T20" fmla="*/ 8764 w 12159"/>
              <a:gd name="T21" fmla="*/ 5887 h 8325"/>
              <a:gd name="T22" fmla="*/ 8928 w 12159"/>
              <a:gd name="T23" fmla="*/ 5471 h 8325"/>
              <a:gd name="T24" fmla="*/ 8515 w 12159"/>
              <a:gd name="T25" fmla="*/ 5298 h 8325"/>
              <a:gd name="T26" fmla="*/ 6080 w 12159"/>
              <a:gd name="T27" fmla="*/ 5765 h 8325"/>
              <a:gd name="T28" fmla="*/ 3370 w 12159"/>
              <a:gd name="T29" fmla="*/ 5172 h 8325"/>
              <a:gd name="T30" fmla="*/ 2560 w 12159"/>
              <a:gd name="T31" fmla="*/ 4661 h 8325"/>
              <a:gd name="T32" fmla="*/ 2560 w 12159"/>
              <a:gd name="T33" fmla="*/ 3329 h 8325"/>
              <a:gd name="T34" fmla="*/ 5979 w 12159"/>
              <a:gd name="T35" fmla="*/ 4469 h 8325"/>
              <a:gd name="T36" fmla="*/ 6181 w 12159"/>
              <a:gd name="T37" fmla="*/ 4469 h 8325"/>
              <a:gd name="T38" fmla="*/ 9600 w 12159"/>
              <a:gd name="T39" fmla="*/ 3329 h 8325"/>
              <a:gd name="T40" fmla="*/ 9600 w 12159"/>
              <a:gd name="T41" fmla="*/ 3900 h 8325"/>
              <a:gd name="T42" fmla="*/ 8960 w 12159"/>
              <a:gd name="T43" fmla="*/ 4805 h 8325"/>
              <a:gd name="T44" fmla="*/ 9531 w 12159"/>
              <a:gd name="T45" fmla="*/ 5682 h 8325"/>
              <a:gd name="T46" fmla="*/ 8969 w 12159"/>
              <a:gd name="T47" fmla="*/ 7928 h 8325"/>
              <a:gd name="T48" fmla="*/ 9280 w 12159"/>
              <a:gd name="T49" fmla="*/ 8325 h 8325"/>
              <a:gd name="T50" fmla="*/ 10560 w 12159"/>
              <a:gd name="T51" fmla="*/ 8325 h 8325"/>
              <a:gd name="T52" fmla="*/ 10870 w 12159"/>
              <a:gd name="T53" fmla="*/ 7928 h 8325"/>
              <a:gd name="T54" fmla="*/ 10309 w 12159"/>
              <a:gd name="T55" fmla="*/ 5682 h 8325"/>
              <a:gd name="T56" fmla="*/ 10880 w 12159"/>
              <a:gd name="T57" fmla="*/ 4805 h 8325"/>
              <a:gd name="T58" fmla="*/ 10240 w 12159"/>
              <a:gd name="T59" fmla="*/ 3900 h 8325"/>
              <a:gd name="T60" fmla="*/ 10240 w 12159"/>
              <a:gd name="T61" fmla="*/ 3115 h 8325"/>
              <a:gd name="T62" fmla="*/ 11941 w 12159"/>
              <a:gd name="T63" fmla="*/ 2548 h 8325"/>
              <a:gd name="T64" fmla="*/ 12159 w 12159"/>
              <a:gd name="T65" fmla="*/ 2245 h 8325"/>
              <a:gd name="T66" fmla="*/ 11941 w 12159"/>
              <a:gd name="T67" fmla="*/ 1942 h 8325"/>
              <a:gd name="T68" fmla="*/ 11940 w 12159"/>
              <a:gd name="T69" fmla="*/ 1942 h 8325"/>
              <a:gd name="T70" fmla="*/ 9919 w 12159"/>
              <a:gd name="T71" fmla="*/ 4485 h 8325"/>
              <a:gd name="T72" fmla="*/ 10239 w 12159"/>
              <a:gd name="T73" fmla="*/ 4805 h 8325"/>
              <a:gd name="T74" fmla="*/ 9919 w 12159"/>
              <a:gd name="T75" fmla="*/ 5125 h 8325"/>
              <a:gd name="T76" fmla="*/ 9599 w 12159"/>
              <a:gd name="T77" fmla="*/ 4805 h 8325"/>
              <a:gd name="T78" fmla="*/ 9919 w 12159"/>
              <a:gd name="T79" fmla="*/ 4485 h 8325"/>
              <a:gd name="T80" fmla="*/ 9689 w 12159"/>
              <a:gd name="T81" fmla="*/ 7685 h 8325"/>
              <a:gd name="T82" fmla="*/ 9919 w 12159"/>
              <a:gd name="T83" fmla="*/ 6765 h 8325"/>
              <a:gd name="T84" fmla="*/ 10149 w 12159"/>
              <a:gd name="T85" fmla="*/ 7685 h 8325"/>
              <a:gd name="T86" fmla="*/ 9689 w 12159"/>
              <a:gd name="T87" fmla="*/ 7685 h 8325"/>
              <a:gd name="T88" fmla="*/ 9893 w 12159"/>
              <a:gd name="T89" fmla="*/ 2556 h 8325"/>
              <a:gd name="T90" fmla="*/ 6132 w 12159"/>
              <a:gd name="T91" fmla="*/ 1929 h 8325"/>
              <a:gd name="T92" fmla="*/ 5754 w 12159"/>
              <a:gd name="T93" fmla="*/ 2190 h 8325"/>
              <a:gd name="T94" fmla="*/ 6027 w 12159"/>
              <a:gd name="T95" fmla="*/ 2560 h 8325"/>
              <a:gd name="T96" fmla="*/ 8596 w 12159"/>
              <a:gd name="T97" fmla="*/ 2988 h 8325"/>
              <a:gd name="T98" fmla="*/ 6080 w 12159"/>
              <a:gd name="T99" fmla="*/ 3827 h 8325"/>
              <a:gd name="T100" fmla="*/ 1331 w 12159"/>
              <a:gd name="T101" fmla="*/ 2244 h 8325"/>
              <a:gd name="T102" fmla="*/ 6080 w 12159"/>
              <a:gd name="T103" fmla="*/ 662 h 8325"/>
              <a:gd name="T104" fmla="*/ 10828 w 12159"/>
              <a:gd name="T105" fmla="*/ 2244 h 8325"/>
              <a:gd name="T106" fmla="*/ 9894 w 12159"/>
              <a:gd name="T107" fmla="*/ 2555 h 8325"/>
              <a:gd name="T108" fmla="*/ 9893 w 12159"/>
              <a:gd name="T109" fmla="*/ 2556 h 8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9" h="8325">
                <a:moveTo>
                  <a:pt x="11940" y="1942"/>
                </a:moveTo>
                <a:lnTo>
                  <a:pt x="6180" y="22"/>
                </a:lnTo>
                <a:cubicBezTo>
                  <a:pt x="6114" y="0"/>
                  <a:pt x="6044" y="0"/>
                  <a:pt x="5978" y="22"/>
                </a:cubicBezTo>
                <a:lnTo>
                  <a:pt x="218" y="1942"/>
                </a:lnTo>
                <a:cubicBezTo>
                  <a:pt x="88" y="1985"/>
                  <a:pt x="0" y="2108"/>
                  <a:pt x="0" y="2245"/>
                </a:cubicBezTo>
                <a:cubicBezTo>
                  <a:pt x="0" y="2382"/>
                  <a:pt x="88" y="2505"/>
                  <a:pt x="218" y="2548"/>
                </a:cubicBezTo>
                <a:lnTo>
                  <a:pt x="1919" y="3115"/>
                </a:lnTo>
                <a:lnTo>
                  <a:pt x="1919" y="4805"/>
                </a:lnTo>
                <a:cubicBezTo>
                  <a:pt x="1919" y="4890"/>
                  <a:pt x="1953" y="4971"/>
                  <a:pt x="2012" y="5032"/>
                </a:cubicBezTo>
                <a:cubicBezTo>
                  <a:pt x="2069" y="5088"/>
                  <a:pt x="3417" y="6405"/>
                  <a:pt x="6079" y="6405"/>
                </a:cubicBezTo>
                <a:cubicBezTo>
                  <a:pt x="7047" y="6405"/>
                  <a:pt x="7950" y="6231"/>
                  <a:pt x="8764" y="5887"/>
                </a:cubicBezTo>
                <a:cubicBezTo>
                  <a:pt x="8923" y="5816"/>
                  <a:pt x="8996" y="5631"/>
                  <a:pt x="8928" y="5471"/>
                </a:cubicBezTo>
                <a:cubicBezTo>
                  <a:pt x="8860" y="5310"/>
                  <a:pt x="8677" y="5233"/>
                  <a:pt x="8515" y="5298"/>
                </a:cubicBezTo>
                <a:cubicBezTo>
                  <a:pt x="7781" y="5608"/>
                  <a:pt x="6962" y="5765"/>
                  <a:pt x="6080" y="5765"/>
                </a:cubicBezTo>
                <a:cubicBezTo>
                  <a:pt x="4835" y="5765"/>
                  <a:pt x="3919" y="5442"/>
                  <a:pt x="3370" y="5172"/>
                </a:cubicBezTo>
                <a:cubicBezTo>
                  <a:pt x="3081" y="5033"/>
                  <a:pt x="2809" y="4862"/>
                  <a:pt x="2560" y="4661"/>
                </a:cubicBezTo>
                <a:lnTo>
                  <a:pt x="2560" y="3329"/>
                </a:lnTo>
                <a:lnTo>
                  <a:pt x="5979" y="4469"/>
                </a:lnTo>
                <a:cubicBezTo>
                  <a:pt x="6044" y="4491"/>
                  <a:pt x="6115" y="4491"/>
                  <a:pt x="6181" y="4469"/>
                </a:cubicBezTo>
                <a:lnTo>
                  <a:pt x="9600" y="3329"/>
                </a:lnTo>
                <a:lnTo>
                  <a:pt x="9600" y="3900"/>
                </a:lnTo>
                <a:cubicBezTo>
                  <a:pt x="9227" y="4032"/>
                  <a:pt x="8960" y="4388"/>
                  <a:pt x="8960" y="4805"/>
                </a:cubicBezTo>
                <a:cubicBezTo>
                  <a:pt x="8960" y="5196"/>
                  <a:pt x="9195" y="5533"/>
                  <a:pt x="9531" y="5682"/>
                </a:cubicBezTo>
                <a:lnTo>
                  <a:pt x="8969" y="7928"/>
                </a:lnTo>
                <a:cubicBezTo>
                  <a:pt x="8919" y="8129"/>
                  <a:pt x="9072" y="8325"/>
                  <a:pt x="9280" y="8325"/>
                </a:cubicBezTo>
                <a:lnTo>
                  <a:pt x="10560" y="8325"/>
                </a:lnTo>
                <a:cubicBezTo>
                  <a:pt x="10768" y="8325"/>
                  <a:pt x="10920" y="8129"/>
                  <a:pt x="10870" y="7928"/>
                </a:cubicBezTo>
                <a:lnTo>
                  <a:pt x="10309" y="5682"/>
                </a:lnTo>
                <a:cubicBezTo>
                  <a:pt x="10645" y="5533"/>
                  <a:pt x="10880" y="5196"/>
                  <a:pt x="10880" y="4805"/>
                </a:cubicBezTo>
                <a:cubicBezTo>
                  <a:pt x="10880" y="4388"/>
                  <a:pt x="10612" y="4032"/>
                  <a:pt x="10240" y="3900"/>
                </a:cubicBezTo>
                <a:lnTo>
                  <a:pt x="10240" y="3115"/>
                </a:lnTo>
                <a:lnTo>
                  <a:pt x="11941" y="2548"/>
                </a:lnTo>
                <a:cubicBezTo>
                  <a:pt x="12071" y="2505"/>
                  <a:pt x="12159" y="2382"/>
                  <a:pt x="12159" y="2245"/>
                </a:cubicBezTo>
                <a:cubicBezTo>
                  <a:pt x="12159" y="2108"/>
                  <a:pt x="12071" y="1985"/>
                  <a:pt x="11941" y="1942"/>
                </a:cubicBezTo>
                <a:lnTo>
                  <a:pt x="11940" y="1942"/>
                </a:lnTo>
                <a:close/>
                <a:moveTo>
                  <a:pt x="9919" y="4485"/>
                </a:moveTo>
                <a:cubicBezTo>
                  <a:pt x="10096" y="4485"/>
                  <a:pt x="10239" y="4628"/>
                  <a:pt x="10239" y="4805"/>
                </a:cubicBezTo>
                <a:cubicBezTo>
                  <a:pt x="10239" y="4982"/>
                  <a:pt x="10096" y="5125"/>
                  <a:pt x="9919" y="5125"/>
                </a:cubicBezTo>
                <a:cubicBezTo>
                  <a:pt x="9742" y="5125"/>
                  <a:pt x="9599" y="4982"/>
                  <a:pt x="9599" y="4805"/>
                </a:cubicBezTo>
                <a:cubicBezTo>
                  <a:pt x="9599" y="4628"/>
                  <a:pt x="9742" y="4485"/>
                  <a:pt x="9919" y="4485"/>
                </a:cubicBezTo>
                <a:close/>
                <a:moveTo>
                  <a:pt x="9689" y="7685"/>
                </a:moveTo>
                <a:lnTo>
                  <a:pt x="9919" y="6765"/>
                </a:lnTo>
                <a:lnTo>
                  <a:pt x="10149" y="7685"/>
                </a:lnTo>
                <a:lnTo>
                  <a:pt x="9689" y="7685"/>
                </a:lnTo>
                <a:close/>
                <a:moveTo>
                  <a:pt x="9893" y="2556"/>
                </a:moveTo>
                <a:lnTo>
                  <a:pt x="6132" y="1929"/>
                </a:lnTo>
                <a:cubicBezTo>
                  <a:pt x="5955" y="1894"/>
                  <a:pt x="5784" y="2012"/>
                  <a:pt x="5754" y="2190"/>
                </a:cubicBezTo>
                <a:cubicBezTo>
                  <a:pt x="5725" y="2368"/>
                  <a:pt x="5848" y="2536"/>
                  <a:pt x="6027" y="2560"/>
                </a:cubicBezTo>
                <a:lnTo>
                  <a:pt x="8596" y="2988"/>
                </a:lnTo>
                <a:lnTo>
                  <a:pt x="6080" y="3827"/>
                </a:lnTo>
                <a:lnTo>
                  <a:pt x="1331" y="2244"/>
                </a:lnTo>
                <a:lnTo>
                  <a:pt x="6080" y="662"/>
                </a:lnTo>
                <a:lnTo>
                  <a:pt x="10828" y="2244"/>
                </a:lnTo>
                <a:lnTo>
                  <a:pt x="9894" y="2555"/>
                </a:lnTo>
                <a:lnTo>
                  <a:pt x="9893" y="2556"/>
                </a:lnTo>
                <a:close/>
              </a:path>
            </a:pathLst>
          </a:custGeom>
          <a:solidFill>
            <a:schemeClr val="accent1"/>
          </a:solidFill>
          <a:ln>
            <a:noFill/>
          </a:ln>
        </p:spPr>
        <p:txBody>
          <a:bodyPr/>
          <a:lstStyle/>
          <a:p>
            <a:endParaRPr lang="zh-CN" altLang="en-US">
              <a:cs typeface="+mn-ea"/>
              <a:sym typeface="+mn-lt"/>
            </a:endParaRPr>
          </a:p>
        </p:txBody>
      </p:sp>
      <p:sp>
        <p:nvSpPr>
          <p:cNvPr id="23" name="椭圆 22"/>
          <p:cNvSpPr/>
          <p:nvPr/>
        </p:nvSpPr>
        <p:spPr>
          <a:xfrm>
            <a:off x="1545858" y="1628774"/>
            <a:ext cx="659499" cy="6594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2512060" y="1241425"/>
            <a:ext cx="1749425" cy="347980"/>
          </a:xfrm>
          <a:prstGeom prst="rect">
            <a:avLst/>
          </a:prstGeom>
        </p:spPr>
        <p:txBody>
          <a:bodyPr wrap="none">
            <a:noAutofit/>
          </a:bodyPr>
          <a:lstStyle/>
          <a:p>
            <a:pPr algn="l"/>
            <a:r>
              <a:rPr lang="zh-CN" altLang="en-US" sz="1600" b="1" dirty="0">
                <a:solidFill>
                  <a:schemeClr val="accent1"/>
                </a:solidFill>
                <a:cs typeface="+mn-ea"/>
                <a:sym typeface="+mn-lt"/>
              </a:rPr>
              <a:t>案例一：LawGeexi</a:t>
            </a:r>
            <a:endParaRPr lang="zh-CN" altLang="en-US" sz="1600" b="1" dirty="0">
              <a:solidFill>
                <a:schemeClr val="accent1"/>
              </a:solidFill>
              <a:cs typeface="+mn-ea"/>
              <a:sym typeface="+mn-lt"/>
            </a:endParaRPr>
          </a:p>
        </p:txBody>
      </p:sp>
      <p:sp>
        <p:nvSpPr>
          <p:cNvPr id="25" name="矩形 24"/>
          <p:cNvSpPr/>
          <p:nvPr/>
        </p:nvSpPr>
        <p:spPr>
          <a:xfrm>
            <a:off x="2475865" y="1514475"/>
            <a:ext cx="8249285" cy="1036955"/>
          </a:xfrm>
          <a:prstGeom prst="rect">
            <a:avLst/>
          </a:prstGeom>
        </p:spPr>
        <p:txBody>
          <a:bodyPr wrap="square">
            <a:noAutofit/>
          </a:bodyPr>
          <a:lstStyle/>
          <a:p>
            <a:pPr algn="just">
              <a:lnSpc>
                <a:spcPct val="150000"/>
              </a:lnSpc>
            </a:pPr>
            <a:r>
              <a:rPr lang="zh-CN" altLang="en-US" sz="1400" dirty="0">
                <a:solidFill>
                  <a:schemeClr val="tx1">
                    <a:lumMod val="65000"/>
                    <a:lumOff val="35000"/>
                  </a:schemeClr>
                </a:solidFill>
                <a:cs typeface="+mn-ea"/>
                <a:sym typeface="+mn-lt"/>
              </a:rPr>
              <a:t> 公司简介：LawGeex 是一个法律技术公司，它的技术可用于审核商业合同。</a:t>
            </a:r>
            <a:endParaRPr lang="zh-CN" altLang="en-US" sz="1400" dirty="0">
              <a:solidFill>
                <a:schemeClr val="tx1">
                  <a:lumMod val="65000"/>
                  <a:lumOff val="35000"/>
                </a:schemeClr>
              </a:solidFill>
              <a:cs typeface="+mn-ea"/>
              <a:sym typeface="+mn-lt"/>
            </a:endParaRPr>
          </a:p>
          <a:p>
            <a:pPr algn="just">
              <a:lnSpc>
                <a:spcPct val="150000"/>
              </a:lnSpc>
            </a:pPr>
            <a:r>
              <a:rPr lang="zh-CN" altLang="en-US" sz="1400" dirty="0">
                <a:solidFill>
                  <a:schemeClr val="tx1">
                    <a:lumMod val="65000"/>
                    <a:lumOff val="35000"/>
                  </a:schemeClr>
                </a:solidFill>
                <a:cs typeface="+mn-ea"/>
                <a:sym typeface="+mn-lt"/>
              </a:rPr>
              <a:t> 应用技术：LawGeex 使用自然语言处理 (NLP) 等 AI 技术来解析合同，并识别合同中的关键条款和风险点。这项技术可以应用于众多类型的合同，极有可能也包括远期合约。</a:t>
            </a:r>
            <a:endParaRPr lang="zh-CN" altLang="en-US" sz="1400" dirty="0">
              <a:solidFill>
                <a:schemeClr val="tx1">
                  <a:lumMod val="65000"/>
                  <a:lumOff val="35000"/>
                </a:schemeClr>
              </a:solidFill>
              <a:cs typeface="+mn-ea"/>
              <a:sym typeface="+mn-lt"/>
            </a:endParaRPr>
          </a:p>
        </p:txBody>
      </p:sp>
      <p:sp>
        <p:nvSpPr>
          <p:cNvPr id="26" name="矩形 25"/>
          <p:cNvSpPr/>
          <p:nvPr/>
        </p:nvSpPr>
        <p:spPr>
          <a:xfrm>
            <a:off x="1019810" y="2994660"/>
            <a:ext cx="10079990" cy="1658620"/>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nvSpPr>
        <p:spPr>
          <a:xfrm rot="16200000">
            <a:off x="389175" y="37065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019175" y="4729480"/>
            <a:ext cx="10079990" cy="1465580"/>
          </a:xfrm>
          <a:prstGeom prst="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rot="16200000">
            <a:off x="388470" y="5462775"/>
            <a:ext cx="136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1593483" y="3400424"/>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2559685" y="3076575"/>
            <a:ext cx="1654175" cy="553085"/>
          </a:xfrm>
          <a:prstGeom prst="rect">
            <a:avLst/>
          </a:prstGeom>
        </p:spPr>
        <p:txBody>
          <a:bodyPr wrap="none">
            <a:noAutofit/>
          </a:bodyPr>
          <a:lstStyle/>
          <a:p>
            <a:pPr algn="l"/>
            <a:r>
              <a:rPr lang="zh-CN" altLang="en-US" sz="1600" b="1" dirty="0">
                <a:solidFill>
                  <a:schemeClr val="accent2">
                    <a:lumMod val="75000"/>
                  </a:schemeClr>
                </a:solidFill>
                <a:cs typeface="+mn-ea"/>
                <a:sym typeface="+mn-lt"/>
              </a:rPr>
              <a:t>案例二： Legal Robot</a:t>
            </a:r>
            <a:endParaRPr lang="zh-CN" altLang="en-US" sz="1600" b="1" dirty="0">
              <a:solidFill>
                <a:schemeClr val="accent2">
                  <a:lumMod val="75000"/>
                </a:schemeClr>
              </a:solidFill>
              <a:cs typeface="+mn-ea"/>
              <a:sym typeface="+mn-lt"/>
            </a:endParaRPr>
          </a:p>
        </p:txBody>
      </p:sp>
      <p:sp>
        <p:nvSpPr>
          <p:cNvPr id="32" name="矩形 31"/>
          <p:cNvSpPr/>
          <p:nvPr/>
        </p:nvSpPr>
        <p:spPr>
          <a:xfrm>
            <a:off x="2533015" y="3305175"/>
            <a:ext cx="8239760" cy="1701165"/>
          </a:xfrm>
          <a:prstGeom prst="rect">
            <a:avLst/>
          </a:prstGeom>
        </p:spPr>
        <p:txBody>
          <a:bodyPr wrap="square">
            <a:noAutofit/>
          </a:bodyPr>
          <a:lstStyle/>
          <a:p>
            <a:pPr algn="l">
              <a:lnSpc>
                <a:spcPct val="150000"/>
              </a:lnSpc>
            </a:pPr>
            <a:r>
              <a:rPr lang="en-US" sz="1400" dirty="0">
                <a:solidFill>
                  <a:schemeClr val="tx1">
                    <a:lumMod val="65000"/>
                    <a:lumOff val="35000"/>
                  </a:schemeClr>
                </a:solidFill>
                <a:cs typeface="+mn-ea"/>
                <a:sym typeface="+mn-lt"/>
              </a:rPr>
              <a:t> </a:t>
            </a:r>
            <a:r>
              <a:rPr sz="1400" dirty="0">
                <a:solidFill>
                  <a:schemeClr val="tx1">
                    <a:lumMod val="65000"/>
                    <a:lumOff val="35000"/>
                  </a:schemeClr>
                </a:solidFill>
                <a:cs typeface="+mn-ea"/>
                <a:sym typeface="+mn-lt"/>
              </a:rPr>
              <a:t>公司简介：Legal Robot 是一个法律技术服务提供商，可以对合同进行深入分析。</a:t>
            </a:r>
            <a:endParaRPr sz="1400" dirty="0">
              <a:solidFill>
                <a:schemeClr val="tx1">
                  <a:lumMod val="65000"/>
                  <a:lumOff val="35000"/>
                </a:schemeClr>
              </a:solidFill>
              <a:cs typeface="+mn-ea"/>
              <a:sym typeface="+mn-lt"/>
            </a:endParaRPr>
          </a:p>
          <a:p>
            <a:pPr algn="l">
              <a:lnSpc>
                <a:spcPct val="150000"/>
              </a:lnSpc>
            </a:pPr>
            <a:r>
              <a:rPr lang="zh-CN" sz="1400" dirty="0">
                <a:solidFill>
                  <a:schemeClr val="tx1">
                    <a:lumMod val="65000"/>
                    <a:lumOff val="35000"/>
                  </a:schemeClr>
                </a:solidFill>
                <a:cs typeface="+mn-ea"/>
                <a:sym typeface="+mn-lt"/>
              </a:rPr>
              <a:t>应用</a:t>
            </a:r>
            <a:r>
              <a:rPr sz="1400" dirty="0">
                <a:solidFill>
                  <a:schemeClr val="tx1">
                    <a:lumMod val="65000"/>
                    <a:lumOff val="35000"/>
                  </a:schemeClr>
                </a:solidFill>
                <a:cs typeface="+mn-ea"/>
                <a:sym typeface="+mn-lt"/>
              </a:rPr>
              <a:t>技术： Legal Robot 利用 AI 和自然语言处理技术自动生成且可理解的法律语言，并可以识别和管理合同中的风险，这一过程可以涵盖各种类型的合同，包括远期合约。</a:t>
            </a:r>
            <a:endParaRPr sz="1400" dirty="0">
              <a:solidFill>
                <a:schemeClr val="tx1">
                  <a:lumMod val="65000"/>
                  <a:lumOff val="35000"/>
                </a:schemeClr>
              </a:solidFill>
              <a:cs typeface="+mn-ea"/>
              <a:sym typeface="+mn-lt"/>
            </a:endParaRPr>
          </a:p>
        </p:txBody>
      </p:sp>
      <p:sp>
        <p:nvSpPr>
          <p:cNvPr id="33" name="椭圆 32"/>
          <p:cNvSpPr/>
          <p:nvPr/>
        </p:nvSpPr>
        <p:spPr>
          <a:xfrm>
            <a:off x="1603008" y="5134413"/>
            <a:ext cx="659499" cy="65949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33"/>
          <p:cNvSpPr/>
          <p:nvPr/>
        </p:nvSpPr>
        <p:spPr>
          <a:xfrm>
            <a:off x="2569210" y="4832985"/>
            <a:ext cx="2851785" cy="532130"/>
          </a:xfrm>
          <a:prstGeom prst="rect">
            <a:avLst/>
          </a:prstGeom>
        </p:spPr>
        <p:txBody>
          <a:bodyPr wrap="none">
            <a:noAutofit/>
          </a:bodyPr>
          <a:lstStyle/>
          <a:p>
            <a:pPr algn="l"/>
            <a:r>
              <a:rPr lang="zh-CN" altLang="en-US" sz="1600" b="1" dirty="0">
                <a:solidFill>
                  <a:schemeClr val="accent2">
                    <a:lumMod val="75000"/>
                  </a:schemeClr>
                </a:solidFill>
                <a:cs typeface="+mn-ea"/>
                <a:sym typeface="+mn-lt"/>
              </a:rPr>
              <a:t>案例三：IBM Watson</a:t>
            </a:r>
            <a:endParaRPr lang="zh-CN" altLang="en-US" sz="1600" b="1" dirty="0">
              <a:solidFill>
                <a:schemeClr val="accent2">
                  <a:lumMod val="75000"/>
                </a:schemeClr>
              </a:solidFill>
              <a:cs typeface="+mn-ea"/>
              <a:sym typeface="+mn-lt"/>
            </a:endParaRPr>
          </a:p>
        </p:txBody>
      </p:sp>
      <p:sp>
        <p:nvSpPr>
          <p:cNvPr id="35" name="矩形 34"/>
          <p:cNvSpPr/>
          <p:nvPr/>
        </p:nvSpPr>
        <p:spPr>
          <a:xfrm>
            <a:off x="2533015" y="5134610"/>
            <a:ext cx="8249285" cy="1282700"/>
          </a:xfrm>
          <a:prstGeom prst="rect">
            <a:avLst/>
          </a:prstGeom>
        </p:spPr>
        <p:txBody>
          <a:bodyPr wrap="square">
            <a:noAutofit/>
          </a:bodyPr>
          <a:lstStyle/>
          <a:p>
            <a:pPr algn="just">
              <a:lnSpc>
                <a:spcPct val="150000"/>
              </a:lnSpc>
            </a:pPr>
            <a:r>
              <a:rPr sz="1400" dirty="0">
                <a:solidFill>
                  <a:schemeClr val="tx1">
                    <a:lumMod val="65000"/>
                    <a:lumOff val="35000"/>
                  </a:schemeClr>
                </a:solidFill>
                <a:cs typeface="+mn-ea"/>
                <a:sym typeface="+mn-lt"/>
              </a:rPr>
              <a:t>公司简介：IBM Watson 是 IBM 的一款旗舰人工智能产品，专门进行高级数据分析。 </a:t>
            </a:r>
            <a:endParaRPr sz="1400" dirty="0">
              <a:solidFill>
                <a:schemeClr val="tx1">
                  <a:lumMod val="65000"/>
                  <a:lumOff val="35000"/>
                </a:schemeClr>
              </a:solidFill>
              <a:cs typeface="+mn-ea"/>
              <a:sym typeface="+mn-lt"/>
            </a:endParaRPr>
          </a:p>
          <a:p>
            <a:pPr algn="just">
              <a:lnSpc>
                <a:spcPct val="150000"/>
              </a:lnSpc>
            </a:pPr>
            <a:r>
              <a:rPr lang="zh-CN" sz="1400" dirty="0">
                <a:solidFill>
                  <a:schemeClr val="tx1">
                    <a:lumMod val="65000"/>
                    <a:lumOff val="35000"/>
                  </a:schemeClr>
                </a:solidFill>
                <a:cs typeface="+mn-ea"/>
                <a:sym typeface="+mn-lt"/>
              </a:rPr>
              <a:t>应用</a:t>
            </a:r>
            <a:r>
              <a:rPr sz="1400" dirty="0">
                <a:solidFill>
                  <a:schemeClr val="tx1">
                    <a:lumMod val="65000"/>
                    <a:lumOff val="35000"/>
                  </a:schemeClr>
                </a:solidFill>
                <a:cs typeface="+mn-ea"/>
                <a:sym typeface="+mn-lt"/>
              </a:rPr>
              <a:t>技术： IBM Watson 使用 AI 技术对合同进行深度分析，确定关键条款和风险要点。同时, Watson 可生成合同报告，指导用户进行决策。这项技术可以广泛应用于各类合同，包括远期合约。</a:t>
            </a:r>
            <a:endParaRPr sz="1400" dirty="0">
              <a:solidFill>
                <a:schemeClr val="tx1">
                  <a:lumMod val="65000"/>
                  <a:lumOff val="35000"/>
                </a:schemeClr>
              </a:solidFill>
              <a:cs typeface="+mn-ea"/>
              <a:sym typeface="+mn-lt"/>
            </a:endParaRPr>
          </a:p>
        </p:txBody>
      </p:sp>
      <p:sp>
        <p:nvSpPr>
          <p:cNvPr id="36" name="iconfont-11244-5317146"/>
          <p:cNvSpPr>
            <a:spLocks noChangeAspect="1"/>
          </p:cNvSpPr>
          <p:nvPr/>
        </p:nvSpPr>
        <p:spPr bwMode="auto">
          <a:xfrm>
            <a:off x="1751640" y="3566688"/>
            <a:ext cx="353674" cy="244614"/>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7" name="iconfont-11244-5317146"/>
          <p:cNvSpPr>
            <a:spLocks noChangeAspect="1"/>
          </p:cNvSpPr>
          <p:nvPr/>
        </p:nvSpPr>
        <p:spPr bwMode="auto">
          <a:xfrm>
            <a:off x="1747603" y="5298913"/>
            <a:ext cx="353674" cy="292286"/>
          </a:xfrm>
          <a:custGeom>
            <a:avLst/>
            <a:gdLst>
              <a:gd name="connsiteX0" fmla="*/ 172462 w 606900"/>
              <a:gd name="connsiteY0" fmla="*/ 349437 h 501560"/>
              <a:gd name="connsiteX1" fmla="*/ 155911 w 606900"/>
              <a:gd name="connsiteY1" fmla="*/ 378701 h 501560"/>
              <a:gd name="connsiteX2" fmla="*/ 138449 w 606900"/>
              <a:gd name="connsiteY2" fmla="*/ 467859 h 501560"/>
              <a:gd name="connsiteX3" fmla="*/ 227733 w 606900"/>
              <a:gd name="connsiteY3" fmla="*/ 450270 h 501560"/>
              <a:gd name="connsiteX4" fmla="*/ 255065 w 606900"/>
              <a:gd name="connsiteY4" fmla="*/ 434804 h 501560"/>
              <a:gd name="connsiteX5" fmla="*/ 172462 w 606900"/>
              <a:gd name="connsiteY5" fmla="*/ 349437 h 501560"/>
              <a:gd name="connsiteX6" fmla="*/ 533696 w 606900"/>
              <a:gd name="connsiteY6" fmla="*/ 210393 h 501560"/>
              <a:gd name="connsiteX7" fmla="*/ 315346 w 606900"/>
              <a:gd name="connsiteY7" fmla="*/ 428587 h 501560"/>
              <a:gd name="connsiteX8" fmla="*/ 533696 w 606900"/>
              <a:gd name="connsiteY8" fmla="*/ 210393 h 501560"/>
              <a:gd name="connsiteX9" fmla="*/ 59522 w 606900"/>
              <a:gd name="connsiteY9" fmla="*/ 119601 h 501560"/>
              <a:gd name="connsiteX10" fmla="*/ 28242 w 606900"/>
              <a:gd name="connsiteY10" fmla="*/ 150825 h 501560"/>
              <a:gd name="connsiteX11" fmla="*/ 59522 w 606900"/>
              <a:gd name="connsiteY11" fmla="*/ 182049 h 501560"/>
              <a:gd name="connsiteX12" fmla="*/ 90802 w 606900"/>
              <a:gd name="connsiteY12" fmla="*/ 150825 h 501560"/>
              <a:gd name="connsiteX13" fmla="*/ 59522 w 606900"/>
              <a:gd name="connsiteY13" fmla="*/ 119601 h 501560"/>
              <a:gd name="connsiteX14" fmla="*/ 59522 w 606900"/>
              <a:gd name="connsiteY14" fmla="*/ 91409 h 501560"/>
              <a:gd name="connsiteX15" fmla="*/ 119044 w 606900"/>
              <a:gd name="connsiteY15" fmla="*/ 150825 h 501560"/>
              <a:gd name="connsiteX16" fmla="*/ 59522 w 606900"/>
              <a:gd name="connsiteY16" fmla="*/ 210241 h 501560"/>
              <a:gd name="connsiteX17" fmla="*/ 0 w 606900"/>
              <a:gd name="connsiteY17" fmla="*/ 150825 h 501560"/>
              <a:gd name="connsiteX18" fmla="*/ 59522 w 606900"/>
              <a:gd name="connsiteY18" fmla="*/ 91409 h 501560"/>
              <a:gd name="connsiteX19" fmla="*/ 347929 w 606900"/>
              <a:gd name="connsiteY19" fmla="*/ 72806 h 501560"/>
              <a:gd name="connsiteX20" fmla="*/ 230162 w 606900"/>
              <a:gd name="connsiteY20" fmla="*/ 125481 h 501560"/>
              <a:gd name="connsiteX21" fmla="*/ 282548 w 606900"/>
              <a:gd name="connsiteY21" fmla="*/ 417215 h 501560"/>
              <a:gd name="connsiteX22" fmla="*/ 522308 w 606900"/>
              <a:gd name="connsiteY22" fmla="*/ 177641 h 501560"/>
              <a:gd name="connsiteX23" fmla="*/ 347929 w 606900"/>
              <a:gd name="connsiteY23" fmla="*/ 72806 h 501560"/>
              <a:gd name="connsiteX24" fmla="*/ 544439 w 606900"/>
              <a:gd name="connsiteY24" fmla="*/ 29064 h 501560"/>
              <a:gd name="connsiteX25" fmla="*/ 483740 w 606900"/>
              <a:gd name="connsiteY25" fmla="*/ 51334 h 501560"/>
              <a:gd name="connsiteX26" fmla="*/ 454434 w 606900"/>
              <a:gd name="connsiteY26" fmla="*/ 67862 h 501560"/>
              <a:gd name="connsiteX27" fmla="*/ 540074 w 606900"/>
              <a:gd name="connsiteY27" fmla="*/ 150348 h 501560"/>
              <a:gd name="connsiteX28" fmla="*/ 555562 w 606900"/>
              <a:gd name="connsiteY28" fmla="*/ 122903 h 501560"/>
              <a:gd name="connsiteX29" fmla="*/ 573024 w 606900"/>
              <a:gd name="connsiteY29" fmla="*/ 33745 h 501560"/>
              <a:gd name="connsiteX30" fmla="*/ 544439 w 606900"/>
              <a:gd name="connsiteY30" fmla="*/ 29064 h 501560"/>
              <a:gd name="connsiteX31" fmla="*/ 556710 w 606900"/>
              <a:gd name="connsiteY31" fmla="*/ 17 h 501560"/>
              <a:gd name="connsiteX32" fmla="*/ 593067 w 606900"/>
              <a:gd name="connsiteY32" fmla="*/ 13882 h 501560"/>
              <a:gd name="connsiteX33" fmla="*/ 554195 w 606900"/>
              <a:gd name="connsiteY33" fmla="*/ 180826 h 501560"/>
              <a:gd name="connsiteX34" fmla="*/ 285737 w 606900"/>
              <a:gd name="connsiteY34" fmla="*/ 448906 h 501560"/>
              <a:gd name="connsiteX35" fmla="*/ 118406 w 606900"/>
              <a:gd name="connsiteY35" fmla="*/ 487723 h 501560"/>
              <a:gd name="connsiteX36" fmla="*/ 159252 w 606900"/>
              <a:gd name="connsiteY36" fmla="*/ 317747 h 501560"/>
              <a:gd name="connsiteX37" fmla="*/ 422699 w 606900"/>
              <a:gd name="connsiteY37" fmla="*/ 54519 h 501560"/>
              <a:gd name="connsiteX38" fmla="*/ 556710 w 606900"/>
              <a:gd name="connsiteY38" fmla="*/ 17 h 5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00" h="501560">
                <a:moveTo>
                  <a:pt x="172462" y="349437"/>
                </a:moveTo>
                <a:cubicBezTo>
                  <a:pt x="166237" y="359596"/>
                  <a:pt x="160770" y="369300"/>
                  <a:pt x="155911" y="378701"/>
                </a:cubicBezTo>
                <a:cubicBezTo>
                  <a:pt x="129035" y="430407"/>
                  <a:pt x="129339" y="458610"/>
                  <a:pt x="138449" y="467859"/>
                </a:cubicBezTo>
                <a:cubicBezTo>
                  <a:pt x="147560" y="476957"/>
                  <a:pt x="175803" y="477109"/>
                  <a:pt x="227733" y="450270"/>
                </a:cubicBezTo>
                <a:cubicBezTo>
                  <a:pt x="236540" y="445721"/>
                  <a:pt x="245650" y="440566"/>
                  <a:pt x="255065" y="434804"/>
                </a:cubicBezTo>
                <a:cubicBezTo>
                  <a:pt x="220293" y="415244"/>
                  <a:pt x="190987" y="385070"/>
                  <a:pt x="172462" y="349437"/>
                </a:cubicBezTo>
                <a:close/>
                <a:moveTo>
                  <a:pt x="533696" y="210393"/>
                </a:moveTo>
                <a:cubicBezTo>
                  <a:pt x="476452" y="289392"/>
                  <a:pt x="393849" y="371726"/>
                  <a:pt x="315346" y="428587"/>
                </a:cubicBezTo>
                <a:cubicBezTo>
                  <a:pt x="446539" y="460278"/>
                  <a:pt x="565583" y="342159"/>
                  <a:pt x="533696" y="210393"/>
                </a:cubicBezTo>
                <a:close/>
                <a:moveTo>
                  <a:pt x="59522" y="119601"/>
                </a:moveTo>
                <a:cubicBezTo>
                  <a:pt x="41908" y="119601"/>
                  <a:pt x="28242" y="133849"/>
                  <a:pt x="28242" y="150825"/>
                </a:cubicBezTo>
                <a:cubicBezTo>
                  <a:pt x="28242" y="167801"/>
                  <a:pt x="41908" y="182049"/>
                  <a:pt x="59522" y="182049"/>
                </a:cubicBezTo>
                <a:cubicBezTo>
                  <a:pt x="77135" y="182049"/>
                  <a:pt x="90802" y="167649"/>
                  <a:pt x="90802" y="150825"/>
                </a:cubicBezTo>
                <a:cubicBezTo>
                  <a:pt x="90802" y="133849"/>
                  <a:pt x="77135" y="119601"/>
                  <a:pt x="59522" y="119601"/>
                </a:cubicBezTo>
                <a:close/>
                <a:moveTo>
                  <a:pt x="59522" y="91409"/>
                </a:moveTo>
                <a:cubicBezTo>
                  <a:pt x="92320" y="91409"/>
                  <a:pt x="119044" y="118086"/>
                  <a:pt x="119044" y="150825"/>
                </a:cubicBezTo>
                <a:cubicBezTo>
                  <a:pt x="119044" y="184019"/>
                  <a:pt x="91865" y="210241"/>
                  <a:pt x="59522" y="210241"/>
                </a:cubicBezTo>
                <a:cubicBezTo>
                  <a:pt x="27179" y="210241"/>
                  <a:pt x="0" y="184019"/>
                  <a:pt x="0" y="150825"/>
                </a:cubicBezTo>
                <a:cubicBezTo>
                  <a:pt x="0" y="117631"/>
                  <a:pt x="27179" y="91409"/>
                  <a:pt x="59522" y="91409"/>
                </a:cubicBezTo>
                <a:close/>
                <a:moveTo>
                  <a:pt x="347929" y="72806"/>
                </a:moveTo>
                <a:cubicBezTo>
                  <a:pt x="305609" y="75060"/>
                  <a:pt x="263530" y="92104"/>
                  <a:pt x="230162" y="125481"/>
                </a:cubicBezTo>
                <a:cubicBezTo>
                  <a:pt x="141486" y="213881"/>
                  <a:pt x="167755" y="364448"/>
                  <a:pt x="282548" y="417215"/>
                </a:cubicBezTo>
                <a:cubicBezTo>
                  <a:pt x="369554" y="357625"/>
                  <a:pt x="463241" y="263767"/>
                  <a:pt x="522308" y="177641"/>
                </a:cubicBezTo>
                <a:cubicBezTo>
                  <a:pt x="489662" y="106376"/>
                  <a:pt x="418462" y="69049"/>
                  <a:pt x="347929" y="72806"/>
                </a:cubicBezTo>
                <a:close/>
                <a:moveTo>
                  <a:pt x="544439" y="29064"/>
                </a:moveTo>
                <a:cubicBezTo>
                  <a:pt x="529749" y="31243"/>
                  <a:pt x="509705" y="37915"/>
                  <a:pt x="483740" y="51334"/>
                </a:cubicBezTo>
                <a:cubicBezTo>
                  <a:pt x="474326" y="56035"/>
                  <a:pt x="464608" y="61645"/>
                  <a:pt x="454434" y="67862"/>
                </a:cubicBezTo>
                <a:cubicBezTo>
                  <a:pt x="490118" y="86209"/>
                  <a:pt x="520486" y="115777"/>
                  <a:pt x="540074" y="150348"/>
                </a:cubicBezTo>
                <a:cubicBezTo>
                  <a:pt x="545844" y="140947"/>
                  <a:pt x="551007" y="131698"/>
                  <a:pt x="555562" y="122903"/>
                </a:cubicBezTo>
                <a:cubicBezTo>
                  <a:pt x="582286" y="71198"/>
                  <a:pt x="582134" y="42995"/>
                  <a:pt x="573024" y="33745"/>
                </a:cubicBezTo>
                <a:cubicBezTo>
                  <a:pt x="568469" y="29196"/>
                  <a:pt x="559130" y="26884"/>
                  <a:pt x="544439" y="29064"/>
                </a:cubicBezTo>
                <a:close/>
                <a:moveTo>
                  <a:pt x="556710" y="17"/>
                </a:moveTo>
                <a:cubicBezTo>
                  <a:pt x="570945" y="302"/>
                  <a:pt x="583539" y="4367"/>
                  <a:pt x="593067" y="13882"/>
                </a:cubicBezTo>
                <a:cubicBezTo>
                  <a:pt x="630572" y="51334"/>
                  <a:pt x="583045" y="136701"/>
                  <a:pt x="554195" y="180826"/>
                </a:cubicBezTo>
                <a:cubicBezTo>
                  <a:pt x="616147" y="348679"/>
                  <a:pt x="451701" y="510012"/>
                  <a:pt x="285737" y="448906"/>
                </a:cubicBezTo>
                <a:cubicBezTo>
                  <a:pt x="241399" y="477867"/>
                  <a:pt x="155911" y="525175"/>
                  <a:pt x="118406" y="487723"/>
                </a:cubicBezTo>
                <a:cubicBezTo>
                  <a:pt x="80445" y="449664"/>
                  <a:pt x="129642" y="362629"/>
                  <a:pt x="159252" y="317747"/>
                </a:cubicBezTo>
                <a:cubicBezTo>
                  <a:pt x="106410" y="155655"/>
                  <a:pt x="260683" y="1903"/>
                  <a:pt x="422699" y="54519"/>
                </a:cubicBezTo>
                <a:cubicBezTo>
                  <a:pt x="456522" y="32343"/>
                  <a:pt x="514004" y="-836"/>
                  <a:pt x="556710" y="17"/>
                </a:cubicBezTo>
                <a:close/>
              </a:path>
            </a:pathLst>
          </a:custGeom>
          <a:solidFill>
            <a:schemeClr val="accent2"/>
          </a:solidFill>
          <a:ln>
            <a:noFill/>
          </a:ln>
        </p:spPr>
        <p:txBody>
          <a:bodyPr/>
          <a:lstStyle/>
          <a:p>
            <a:endParaRPr lang="zh-CN" altLang="en-US" dirty="0">
              <a:cs typeface="+mn-ea"/>
              <a:sym typeface="+mn-l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29051" y="2533649"/>
            <a:ext cx="4527551" cy="736600"/>
          </a:xfrm>
          <a:prstGeom prst="rect">
            <a:avLst/>
          </a:prstGeom>
          <a:noFill/>
        </p:spPr>
        <p:txBody>
          <a:bodyPr wrap="square" rtlCol="0" anchor="ctr"/>
          <a:lstStyle/>
          <a:p>
            <a:pPr algn="ctr"/>
            <a:endParaRPr lang="en-US" sz="3415" dirty="0">
              <a:cs typeface="+mn-ea"/>
              <a:sym typeface="+mn-lt"/>
            </a:endParaRPr>
          </a:p>
        </p:txBody>
      </p:sp>
      <p:sp>
        <p:nvSpPr>
          <p:cNvPr id="3" name="Text 1"/>
          <p:cNvSpPr/>
          <p:nvPr/>
        </p:nvSpPr>
        <p:spPr>
          <a:xfrm>
            <a:off x="2292351" y="3251201"/>
            <a:ext cx="7600951" cy="1377951"/>
          </a:xfrm>
          <a:prstGeom prst="rect">
            <a:avLst/>
          </a:prstGeom>
          <a:noFill/>
        </p:spPr>
        <p:txBody>
          <a:bodyPr wrap="square" rtlCol="0" anchor="ctr"/>
          <a:lstStyle/>
          <a:p>
            <a:pPr algn="ctr"/>
            <a:endParaRPr lang="en-US" sz="5885" dirty="0">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51" y="127000"/>
            <a:ext cx="10408920" cy="736600"/>
          </a:xfrm>
          <a:prstGeom prst="rect">
            <a:avLst/>
          </a:prstGeom>
          <a:noFill/>
        </p:spPr>
        <p:txBody>
          <a:bodyPr wrap="square" rtlCol="0" anchor="ctr"/>
          <a:lstStyle/>
          <a:p>
            <a:r>
              <a:rPr lang="en-US" altLang="zh-CN" sz="3200" b="1" dirty="0">
                <a:solidFill>
                  <a:srgbClr val="9A0001"/>
                </a:solidFill>
                <a:cs typeface="+mn-ea"/>
                <a:sym typeface="+mn-lt"/>
              </a:rPr>
              <a:t>AI</a:t>
            </a:r>
            <a:r>
              <a:rPr lang="zh-CN" altLang="en-US" sz="3200" b="1" dirty="0">
                <a:solidFill>
                  <a:srgbClr val="9A0001"/>
                </a:solidFill>
                <a:cs typeface="+mn-ea"/>
                <a:sym typeface="+mn-lt"/>
              </a:rPr>
              <a:t>赋能金融：通用大模型从通识阶段走向专识阶段</a:t>
            </a:r>
            <a:endParaRPr lang="en-US" sz="3200" dirty="0">
              <a:cs typeface="+mn-ea"/>
              <a:sym typeface="+mn-lt"/>
            </a:endParaRPr>
          </a:p>
        </p:txBody>
      </p:sp>
      <p:sp>
        <p:nvSpPr>
          <p:cNvPr id="3" name="Text 1"/>
          <p:cNvSpPr/>
          <p:nvPr/>
        </p:nvSpPr>
        <p:spPr>
          <a:xfrm>
            <a:off x="502074" y="1041401"/>
            <a:ext cx="6298353" cy="3677073"/>
          </a:xfrm>
          <a:prstGeom prst="rect">
            <a:avLst/>
          </a:prstGeom>
          <a:noFill/>
        </p:spPr>
        <p:txBody>
          <a:bodyPr wrap="square" rtlCol="0" anchor="t"/>
          <a:lstStyle/>
          <a:p>
            <a:pPr>
              <a:lnSpc>
                <a:spcPct val="125000"/>
              </a:lnSpc>
              <a:buSzPct val="100000"/>
            </a:pPr>
            <a:r>
              <a:rPr lang="en-US" altLang="zh-CN" sz="1335" dirty="0">
                <a:cs typeface="+mn-ea"/>
                <a:sym typeface="+mn-lt"/>
              </a:rPr>
              <a:t>1. </a:t>
            </a:r>
            <a:r>
              <a:rPr lang="zh-CN" altLang="en-US" sz="1335" b="1" dirty="0">
                <a:cs typeface="+mn-ea"/>
                <a:sym typeface="+mn-lt"/>
              </a:rPr>
              <a:t>海外市场：</a:t>
            </a:r>
            <a:r>
              <a:rPr lang="zh-CN" altLang="en-US" sz="1335" dirty="0">
                <a:cs typeface="+mn-ea"/>
                <a:sym typeface="+mn-lt"/>
              </a:rPr>
              <a:t>从金融垂类大模型的构建，到信息管理、智能推荐、细分领域问答等各个金融场景的应用，已有多个成功落地赋能行业的案例</a:t>
            </a:r>
            <a:endParaRPr lang="zh-CN" altLang="en-US" sz="1335" dirty="0">
              <a:cs typeface="+mn-ea"/>
              <a:sym typeface="+mn-lt"/>
            </a:endParaRPr>
          </a:p>
          <a:p>
            <a:pPr>
              <a:lnSpc>
                <a:spcPct val="125000"/>
              </a:lnSpc>
              <a:buSzPct val="100000"/>
            </a:pPr>
            <a:r>
              <a:rPr lang="en-US" altLang="zh-CN" sz="1335" dirty="0">
                <a:cs typeface="+mn-ea"/>
                <a:sym typeface="+mn-lt"/>
              </a:rPr>
              <a:t>2. </a:t>
            </a:r>
            <a:r>
              <a:rPr lang="zh-CN" altLang="en-US" sz="1335" dirty="0">
                <a:cs typeface="+mn-ea"/>
                <a:sym typeface="+mn-lt"/>
              </a:rPr>
              <a:t>金融大模型适配之战打响“第一枪”：</a:t>
            </a:r>
            <a:r>
              <a:rPr lang="en-US" altLang="zh-CN" sz="1335" dirty="0">
                <a:cs typeface="+mn-ea"/>
                <a:sym typeface="+mn-lt"/>
              </a:rPr>
              <a:t>2023</a:t>
            </a:r>
            <a:r>
              <a:rPr lang="zh-CN" altLang="en-US" sz="1335" dirty="0">
                <a:cs typeface="+mn-ea"/>
                <a:sym typeface="+mn-lt"/>
              </a:rPr>
              <a:t>年</a:t>
            </a:r>
            <a:r>
              <a:rPr lang="en-US" altLang="zh-CN" sz="1335" dirty="0">
                <a:cs typeface="+mn-ea"/>
                <a:sym typeface="+mn-lt"/>
              </a:rPr>
              <a:t>3</a:t>
            </a:r>
            <a:r>
              <a:rPr lang="zh-CN" altLang="en-US" sz="1335" dirty="0">
                <a:cs typeface="+mn-ea"/>
                <a:sym typeface="+mn-lt"/>
              </a:rPr>
              <a:t>月，首个金融垂类大模型</a:t>
            </a:r>
            <a:r>
              <a:rPr lang="en-US" altLang="zh-CN" sz="1335" dirty="0" err="1">
                <a:cs typeface="+mn-ea"/>
                <a:sym typeface="+mn-lt"/>
              </a:rPr>
              <a:t>BloombergGPT</a:t>
            </a:r>
            <a:r>
              <a:rPr lang="zh-CN" altLang="en-US" sz="1335" dirty="0">
                <a:cs typeface="+mn-ea"/>
                <a:sym typeface="+mn-lt"/>
              </a:rPr>
              <a:t>发布</a:t>
            </a:r>
            <a:endParaRPr lang="zh-CN" altLang="en-US" sz="1335" dirty="0">
              <a:cs typeface="+mn-ea"/>
              <a:sym typeface="+mn-lt"/>
            </a:endParaRPr>
          </a:p>
          <a:p>
            <a:pPr>
              <a:lnSpc>
                <a:spcPct val="125000"/>
              </a:lnSpc>
              <a:buSzPct val="100000"/>
            </a:pPr>
            <a:r>
              <a:rPr lang="en-US" altLang="zh-CN" sz="1335" dirty="0">
                <a:cs typeface="+mn-ea"/>
                <a:sym typeface="+mn-lt"/>
              </a:rPr>
              <a:t>3. </a:t>
            </a:r>
            <a:r>
              <a:rPr lang="zh-CN" altLang="en-US" sz="1335" dirty="0">
                <a:cs typeface="+mn-ea"/>
                <a:sym typeface="+mn-lt"/>
              </a:rPr>
              <a:t>国际金融服务巨头</a:t>
            </a:r>
            <a:r>
              <a:rPr lang="en-US" altLang="zh-CN" sz="1335" dirty="0">
                <a:cs typeface="+mn-ea"/>
                <a:sym typeface="+mn-lt"/>
              </a:rPr>
              <a:t>Morgan Stanley</a:t>
            </a:r>
            <a:r>
              <a:rPr lang="zh-CN" altLang="en-US" sz="1335" dirty="0">
                <a:cs typeface="+mn-ea"/>
                <a:sym typeface="+mn-lt"/>
              </a:rPr>
              <a:t>（摩根士丹利）和 </a:t>
            </a:r>
            <a:r>
              <a:rPr lang="en-US" altLang="zh-CN" sz="1335" dirty="0">
                <a:cs typeface="+mn-ea"/>
                <a:sym typeface="+mn-lt"/>
              </a:rPr>
              <a:t>OpenAI </a:t>
            </a:r>
            <a:r>
              <a:rPr lang="zh-CN" altLang="en-US" sz="1335" dirty="0">
                <a:cs typeface="+mn-ea"/>
                <a:sym typeface="+mn-lt"/>
              </a:rPr>
              <a:t>合作推出了一款基于 </a:t>
            </a:r>
            <a:r>
              <a:rPr lang="en-US" altLang="zh-CN" sz="1335" dirty="0">
                <a:cs typeface="+mn-ea"/>
                <a:sym typeface="+mn-lt"/>
              </a:rPr>
              <a:t>GPT-4 </a:t>
            </a:r>
            <a:r>
              <a:rPr lang="zh-CN" altLang="en-US" sz="1335" dirty="0">
                <a:cs typeface="+mn-ea"/>
                <a:sym typeface="+mn-lt"/>
              </a:rPr>
              <a:t>技术的聊天机器人，并利用该机器人管理其面向客户的庞大知识库</a:t>
            </a:r>
            <a:endParaRPr lang="zh-CN" altLang="en-US" sz="1335" dirty="0">
              <a:cs typeface="+mn-ea"/>
              <a:sym typeface="+mn-lt"/>
            </a:endParaRPr>
          </a:p>
          <a:p>
            <a:pPr>
              <a:lnSpc>
                <a:spcPct val="125000"/>
              </a:lnSpc>
              <a:buSzPct val="100000"/>
            </a:pPr>
            <a:r>
              <a:rPr lang="en-US" altLang="zh-CN" sz="1335" dirty="0">
                <a:cs typeface="+mn-ea"/>
                <a:sym typeface="+mn-lt"/>
              </a:rPr>
              <a:t>4. </a:t>
            </a:r>
            <a:r>
              <a:rPr lang="zh-CN" altLang="en-US" sz="1335" dirty="0">
                <a:cs typeface="+mn-ea"/>
                <a:sym typeface="+mn-lt"/>
              </a:rPr>
              <a:t>智能投顾领域：</a:t>
            </a:r>
            <a:endParaRPr lang="zh-CN" altLang="en-US" sz="1335" dirty="0">
              <a:cs typeface="+mn-ea"/>
              <a:sym typeface="+mn-lt"/>
            </a:endParaRPr>
          </a:p>
          <a:p>
            <a:pPr marL="228600" indent="-228600">
              <a:lnSpc>
                <a:spcPct val="125000"/>
              </a:lnSpc>
              <a:buSzPct val="100000"/>
              <a:buFont typeface="Arial" panose="020B0604020202020204" pitchFamily="34" charset="0"/>
              <a:buChar char="•"/>
            </a:pPr>
            <a:r>
              <a:rPr lang="en-US" altLang="zh-CN" sz="1335" dirty="0">
                <a:cs typeface="+mn-ea"/>
                <a:sym typeface="+mn-lt"/>
              </a:rPr>
              <a:t>OpenAI </a:t>
            </a:r>
            <a:r>
              <a:rPr lang="zh-CN" altLang="en-US" sz="1335" dirty="0">
                <a:cs typeface="+mn-ea"/>
                <a:sym typeface="+mn-lt"/>
              </a:rPr>
              <a:t>向 </a:t>
            </a:r>
            <a:r>
              <a:rPr lang="en-US" altLang="zh-CN" sz="1335" dirty="0">
                <a:cs typeface="+mn-ea"/>
                <a:sym typeface="+mn-lt"/>
              </a:rPr>
              <a:t>ChatGPT Plus </a:t>
            </a:r>
            <a:r>
              <a:rPr lang="zh-CN" altLang="en-US" sz="1335" dirty="0">
                <a:cs typeface="+mn-ea"/>
                <a:sym typeface="+mn-lt"/>
              </a:rPr>
              <a:t>用户开放的用于投资的第三方插件</a:t>
            </a:r>
            <a:r>
              <a:rPr lang="en-US" altLang="zh-CN" sz="1335" dirty="0">
                <a:cs typeface="+mn-ea"/>
                <a:sym typeface="+mn-lt"/>
              </a:rPr>
              <a:t>Portfolio Pilot</a:t>
            </a:r>
            <a:r>
              <a:rPr lang="zh-CN" altLang="en-US" sz="1335" dirty="0">
                <a:cs typeface="+mn-ea"/>
                <a:sym typeface="+mn-lt"/>
              </a:rPr>
              <a:t>，能帮助用户更加清晰的了解自己的投资组合，并获得投资建议</a:t>
            </a:r>
            <a:endParaRPr lang="zh-CN" altLang="en-US" sz="1335" dirty="0">
              <a:cs typeface="+mn-ea"/>
              <a:sym typeface="+mn-lt"/>
            </a:endParaRPr>
          </a:p>
          <a:p>
            <a:pPr marL="228600" indent="-228600">
              <a:lnSpc>
                <a:spcPct val="125000"/>
              </a:lnSpc>
              <a:buSzPct val="100000"/>
              <a:buFont typeface="Arial" panose="020B0604020202020204" pitchFamily="34" charset="0"/>
              <a:buChar char="•"/>
            </a:pPr>
            <a:r>
              <a:rPr lang="en-US" altLang="zh-CN" sz="1335" dirty="0">
                <a:cs typeface="+mn-ea"/>
                <a:sym typeface="+mn-lt"/>
              </a:rPr>
              <a:t>Broadridge </a:t>
            </a:r>
            <a:r>
              <a:rPr lang="zh-CN" altLang="en-US" sz="1335" dirty="0">
                <a:cs typeface="+mn-ea"/>
                <a:sym typeface="+mn-lt"/>
              </a:rPr>
              <a:t>子公司 </a:t>
            </a:r>
            <a:r>
              <a:rPr lang="en-US" altLang="zh-CN" sz="1335" dirty="0">
                <a:cs typeface="+mn-ea"/>
                <a:sym typeface="+mn-lt"/>
              </a:rPr>
              <a:t>LTX </a:t>
            </a:r>
            <a:r>
              <a:rPr lang="zh-CN" altLang="en-US" sz="1335" dirty="0">
                <a:cs typeface="+mn-ea"/>
                <a:sym typeface="+mn-lt"/>
              </a:rPr>
              <a:t>推出的 </a:t>
            </a:r>
            <a:r>
              <a:rPr lang="en-US" altLang="zh-CN" sz="1335" dirty="0" err="1">
                <a:cs typeface="+mn-ea"/>
                <a:sym typeface="+mn-lt"/>
              </a:rPr>
              <a:t>BondGPT</a:t>
            </a:r>
            <a:r>
              <a:rPr lang="zh-CN" altLang="en-US" sz="1335" dirty="0">
                <a:cs typeface="+mn-ea"/>
                <a:sym typeface="+mn-lt"/>
              </a:rPr>
              <a:t>，能帮助客户回答各种与债券相关的问题，还能根据特定数据筛选输出可视化图表</a:t>
            </a:r>
            <a:endParaRPr lang="zh-CN" altLang="en-US" sz="1335" dirty="0">
              <a:cs typeface="+mn-ea"/>
              <a:sym typeface="+mn-lt"/>
            </a:endParaRPr>
          </a:p>
          <a:p>
            <a:pPr>
              <a:lnSpc>
                <a:spcPct val="125000"/>
              </a:lnSpc>
              <a:buSzPct val="100000"/>
            </a:pPr>
            <a:r>
              <a:rPr lang="en-US" altLang="zh-CN" sz="1335" b="1" dirty="0">
                <a:cs typeface="+mn-ea"/>
                <a:sym typeface="+mn-lt"/>
              </a:rPr>
              <a:t>5. </a:t>
            </a:r>
            <a:r>
              <a:rPr lang="zh-CN" altLang="en-US" sz="1335" b="1" dirty="0">
                <a:cs typeface="+mn-ea"/>
                <a:sym typeface="+mn-lt"/>
              </a:rPr>
              <a:t>国内市场“千模大战”：</a:t>
            </a:r>
            <a:r>
              <a:rPr lang="zh-CN" altLang="en-US" sz="1335" dirty="0">
                <a:cs typeface="+mn-ea"/>
                <a:sym typeface="+mn-lt"/>
              </a:rPr>
              <a:t>截至</a:t>
            </a:r>
            <a:r>
              <a:rPr lang="en-US" altLang="zh-CN" sz="1335" dirty="0">
                <a:cs typeface="+mn-ea"/>
                <a:sym typeface="+mn-lt"/>
              </a:rPr>
              <a:t>2023</a:t>
            </a:r>
            <a:r>
              <a:rPr lang="zh-CN" altLang="en-US" sz="1335" dirty="0">
                <a:cs typeface="+mn-ea"/>
                <a:sym typeface="+mn-lt"/>
              </a:rPr>
              <a:t>年</a:t>
            </a:r>
            <a:r>
              <a:rPr lang="en-US" altLang="zh-CN" sz="1335" dirty="0">
                <a:cs typeface="+mn-ea"/>
                <a:sym typeface="+mn-lt"/>
              </a:rPr>
              <a:t>9</a:t>
            </a:r>
            <a:r>
              <a:rPr lang="zh-CN" altLang="en-US" sz="1335" dirty="0">
                <a:cs typeface="+mn-ea"/>
                <a:sym typeface="+mn-lt"/>
              </a:rPr>
              <a:t>月，国内参数在</a:t>
            </a:r>
            <a:r>
              <a:rPr lang="en-US" altLang="zh-CN" sz="1335" dirty="0">
                <a:cs typeface="+mn-ea"/>
                <a:sym typeface="+mn-lt"/>
              </a:rPr>
              <a:t>10</a:t>
            </a:r>
            <a:r>
              <a:rPr lang="zh-CN" altLang="en-US" sz="1335" dirty="0">
                <a:cs typeface="+mn-ea"/>
                <a:sym typeface="+mn-lt"/>
              </a:rPr>
              <a:t>亿规模以上的大模型数量已有</a:t>
            </a:r>
            <a:r>
              <a:rPr lang="en-US" altLang="zh-CN" sz="1335" dirty="0">
                <a:cs typeface="+mn-ea"/>
                <a:sym typeface="+mn-lt"/>
              </a:rPr>
              <a:t>116</a:t>
            </a:r>
            <a:r>
              <a:rPr lang="zh-CN" altLang="en-US" sz="1335" dirty="0">
                <a:cs typeface="+mn-ea"/>
                <a:sym typeface="+mn-lt"/>
              </a:rPr>
              <a:t>个，其中金融行业大模型约</a:t>
            </a:r>
            <a:r>
              <a:rPr lang="en-US" altLang="zh-CN" sz="1335" dirty="0">
                <a:cs typeface="+mn-ea"/>
                <a:sym typeface="+mn-lt"/>
              </a:rPr>
              <a:t>18</a:t>
            </a:r>
            <a:r>
              <a:rPr lang="zh-CN" altLang="en-US" sz="1335" dirty="0">
                <a:cs typeface="+mn-ea"/>
                <a:sym typeface="+mn-lt"/>
              </a:rPr>
              <a:t>个</a:t>
            </a:r>
            <a:endParaRPr lang="zh-CN" altLang="en-US" sz="1335" dirty="0">
              <a:cs typeface="+mn-ea"/>
              <a:sym typeface="+mn-lt"/>
            </a:endParaRPr>
          </a:p>
        </p:txBody>
      </p:sp>
      <p:pic>
        <p:nvPicPr>
          <p:cNvPr id="5" name="图片 4"/>
          <p:cNvPicPr>
            <a:picLocks noChangeAspect="1"/>
          </p:cNvPicPr>
          <p:nvPr/>
        </p:nvPicPr>
        <p:blipFill>
          <a:blip r:embed="rId1"/>
          <a:stretch>
            <a:fillRect/>
          </a:stretch>
        </p:blipFill>
        <p:spPr>
          <a:xfrm>
            <a:off x="6598920" y="1096434"/>
            <a:ext cx="5461000" cy="3491653"/>
          </a:xfrm>
          <a:prstGeom prst="rect">
            <a:avLst/>
          </a:prstGeom>
        </p:spPr>
      </p:pic>
      <p:sp>
        <p:nvSpPr>
          <p:cNvPr id="6" name="文本框 5"/>
          <p:cNvSpPr txBox="1"/>
          <p:nvPr/>
        </p:nvSpPr>
        <p:spPr>
          <a:xfrm>
            <a:off x="573194" y="4718474"/>
            <a:ext cx="11061700" cy="1670073"/>
          </a:xfrm>
          <a:prstGeom prst="rect">
            <a:avLst/>
          </a:prstGeom>
          <a:noFill/>
        </p:spPr>
        <p:txBody>
          <a:bodyPr wrap="square" rtlCol="0" anchor="t">
            <a:spAutoFit/>
          </a:bodyPr>
          <a:lstStyle/>
          <a:p>
            <a:pPr>
              <a:lnSpc>
                <a:spcPct val="150000"/>
              </a:lnSpc>
              <a:buSzPct val="100000"/>
            </a:pPr>
            <a:r>
              <a:rPr lang="en-US" altLang="zh-CN" sz="1400" b="1" dirty="0">
                <a:solidFill>
                  <a:srgbClr val="9A0002"/>
                </a:solidFill>
                <a:cs typeface="+mn-ea"/>
                <a:sym typeface="+mn-lt"/>
              </a:rPr>
              <a:t> </a:t>
            </a:r>
            <a:r>
              <a:rPr lang="zh-CN" altLang="en-US" sz="1400" b="1" dirty="0">
                <a:solidFill>
                  <a:srgbClr val="9A0002"/>
                </a:solidFill>
                <a:cs typeface="+mn-ea"/>
                <a:sym typeface="+mn-lt"/>
              </a:rPr>
              <a:t>思考</a:t>
            </a:r>
            <a:r>
              <a:rPr lang="en-US" altLang="zh-CN" sz="1400" b="1" dirty="0">
                <a:solidFill>
                  <a:srgbClr val="9A0002"/>
                </a:solidFill>
                <a:cs typeface="+mn-ea"/>
                <a:sym typeface="+mn-lt"/>
              </a:rPr>
              <a:t>——</a:t>
            </a:r>
            <a:r>
              <a:rPr lang="zh-CN" altLang="en-US" sz="1400" b="1" dirty="0">
                <a:solidFill>
                  <a:srgbClr val="9A0002"/>
                </a:solidFill>
                <a:cs typeface="+mn-ea"/>
                <a:sym typeface="+mn-lt"/>
              </a:rPr>
              <a:t>金融业需要什么样的大模型？</a:t>
            </a:r>
            <a:r>
              <a:rPr lang="zh-CN" altLang="en-US" sz="1400" dirty="0">
                <a:solidFill>
                  <a:srgbClr val="9A0002"/>
                </a:solidFill>
                <a:cs typeface="+mn-ea"/>
                <a:sym typeface="+mn-lt"/>
              </a:rPr>
              <a:t> </a:t>
            </a:r>
            <a:endParaRPr lang="en-US" altLang="zh-CN" sz="1400" dirty="0">
              <a:solidFill>
                <a:srgbClr val="9A0002"/>
              </a:solidFill>
              <a:cs typeface="+mn-ea"/>
              <a:sym typeface="+mn-lt"/>
            </a:endParaRPr>
          </a:p>
          <a:p>
            <a:pPr marL="228600" indent="-228600">
              <a:lnSpc>
                <a:spcPct val="150000"/>
              </a:lnSpc>
              <a:buFont typeface="Arial" panose="020B0604020202020204" pitchFamily="34" charset="0"/>
              <a:buChar char="•"/>
            </a:pPr>
            <a:r>
              <a:rPr lang="zh-CN" altLang="en-US" sz="1400" dirty="0">
                <a:cs typeface="+mn-ea"/>
                <a:sym typeface="+mn-lt"/>
              </a:rPr>
              <a:t>数据处理需求：作为数据密集型行业，金融业沉淀了如金融交易数据、客户信息、市场分析、风控数据等海量数据，催生出大量高效处理的技术需求</a:t>
            </a:r>
            <a:endParaRPr lang="en-US" altLang="zh-CN" sz="1400" dirty="0">
              <a:cs typeface="+mn-ea"/>
              <a:sym typeface="+mn-lt"/>
            </a:endParaRPr>
          </a:p>
          <a:p>
            <a:pPr marL="228600" indent="-228600">
              <a:lnSpc>
                <a:spcPct val="150000"/>
              </a:lnSpc>
              <a:buFont typeface="Arial" panose="020B0604020202020204" pitchFamily="34" charset="0"/>
              <a:buChar char="•"/>
            </a:pPr>
            <a:r>
              <a:rPr lang="zh-CN" altLang="en-US" sz="1400" dirty="0">
                <a:cs typeface="+mn-ea"/>
                <a:sym typeface="+mn-lt"/>
              </a:rPr>
              <a:t>复杂决策需求：金融行业希望大模型按照给出的规范、制度、文档回答问题，而不是从通用领域习得的知识回答问题，从技术上是叫</a:t>
            </a:r>
            <a:r>
              <a:rPr lang="en-US" altLang="zh-CN" sz="1400" dirty="0">
                <a:cs typeface="+mn-ea"/>
                <a:sym typeface="+mn-lt"/>
              </a:rPr>
              <a:t>Closed QA</a:t>
            </a:r>
            <a:r>
              <a:rPr lang="zh-CN" altLang="en-US" sz="1400" dirty="0">
                <a:cs typeface="+mn-ea"/>
                <a:sym typeface="+mn-lt"/>
              </a:rPr>
              <a:t>，而不是</a:t>
            </a:r>
            <a:r>
              <a:rPr lang="en-US" altLang="zh-CN" sz="1400" dirty="0">
                <a:cs typeface="+mn-ea"/>
                <a:sym typeface="+mn-lt"/>
              </a:rPr>
              <a:t>Open QA</a:t>
            </a:r>
            <a:endParaRPr lang="en-US" altLang="zh-CN" sz="1400" dirty="0">
              <a:cs typeface="+mn-ea"/>
              <a:sym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COMMONDATA" val="eyJoZGlkIjoiNzNhYjhkN2FjZGEwNmM3OTY1ZGJhNmJhMTM4YWVjOWUifQ=="/>
  <p:tag name="commondata" val="eyJoZGlkIjoiMGVlMDBlY2U5OGRiY2RiZDkwMWUwYTBjMmYwMTUxZWM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北京大学-红色主题">
      <a:dk1>
        <a:sysClr val="windowText" lastClr="000000"/>
      </a:dk1>
      <a:lt1>
        <a:sysClr val="window" lastClr="FFFFFF"/>
      </a:lt1>
      <a:dk2>
        <a:srgbClr val="44546A"/>
      </a:dk2>
      <a:lt2>
        <a:srgbClr val="E7E6E6"/>
      </a:lt2>
      <a:accent1>
        <a:srgbClr val="94070A"/>
      </a:accent1>
      <a:accent2>
        <a:srgbClr val="D7C8B5"/>
      </a:accent2>
      <a:accent3>
        <a:srgbClr val="A5A5A5"/>
      </a:accent3>
      <a:accent4>
        <a:srgbClr val="0B4065"/>
      </a:accent4>
      <a:accent5>
        <a:srgbClr val="5B9BD5"/>
      </a:accent5>
      <a:accent6>
        <a:srgbClr val="70AD47"/>
      </a:accent6>
      <a:hlink>
        <a:srgbClr val="94070A"/>
      </a:hlink>
      <a:folHlink>
        <a:srgbClr val="954F72"/>
      </a:folHlink>
    </a:clrScheme>
    <a:fontScheme name="c0w5o4h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14941</Words>
  <Application>WPS 演示</Application>
  <PresentationFormat>宽屏</PresentationFormat>
  <Paragraphs>654</Paragraphs>
  <Slides>82</Slides>
  <Notes>82</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82</vt:i4>
      </vt:variant>
    </vt:vector>
  </HeadingPairs>
  <TitlesOfParts>
    <vt:vector size="94" baseType="lpstr">
      <vt:lpstr>Arial</vt:lpstr>
      <vt:lpstr>宋体</vt:lpstr>
      <vt:lpstr>Wingdings</vt:lpstr>
      <vt:lpstr>微软雅黑</vt:lpstr>
      <vt:lpstr>经典圆体简</vt:lpstr>
      <vt:lpstr>Arial</vt:lpstr>
      <vt:lpstr>Arial Unicode MS</vt:lpstr>
      <vt:lpstr>等线</vt:lpstr>
      <vt:lpstr>Calibri</vt:lpstr>
      <vt:lpstr>Office 主题​​</vt:lpstr>
      <vt:lpstr>自定义设计方案</vt:lpstr>
      <vt:lpstr>1_Office 主题​​</vt:lpstr>
      <vt:lpstr>PowerPoint 演示文稿</vt:lpstr>
      <vt:lpstr>此ppt的生成说明</vt:lpstr>
      <vt:lpstr>清理markdown文档并导入</vt:lpstr>
      <vt:lpstr>自定义ppt模板风格</vt:lpstr>
      <vt:lpstr>自动生成ppt+人工校验调整</vt:lpstr>
      <vt:lpstr>总结：使用ai自动生成ppt的体验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人工智能在衍生品领域的应用介绍</vt:lpstr>
      <vt:lpstr>人工智能在衍生品领域的应用介绍</vt:lpstr>
      <vt:lpstr>案例分析1：华西金工基于chatgpt的国债期货择时策略</vt:lpstr>
      <vt:lpstr>案例分析1：国债期货择时策略的构建</vt:lpstr>
      <vt:lpstr>案例分析1：国债期货择时策略的构建</vt:lpstr>
      <vt:lpstr>案例分析1：国债期货择时策略的构建</vt:lpstr>
      <vt:lpstr>案例分析1：国债期货择时策略的构建</vt:lpstr>
      <vt:lpstr>案例分析1：国债期货择时策略的构建</vt:lpstr>
      <vt:lpstr>案例分析1：国债期货择时策略的构建</vt:lpstr>
      <vt:lpstr>案例分析1：结果与策略优化</vt:lpstr>
      <vt:lpstr>案例分析1：结果与策略优化</vt:lpstr>
      <vt:lpstr>案例分析1：结果与策略优化</vt:lpstr>
      <vt:lpstr>案例分析2：JP摩根（J.P.Morgan）利用AI人工智能</vt:lpstr>
      <vt:lpstr>案例分析3：量化风险管理具体案例</vt:lpstr>
      <vt:lpstr>案例分析4：合法合规性检查具体案例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蔡靖东</dc:creator>
  <cp:lastModifiedBy>龙翔天驱</cp:lastModifiedBy>
  <cp:revision>17</cp:revision>
  <dcterms:created xsi:type="dcterms:W3CDTF">2023-10-30T13:33:00Z</dcterms:created>
  <dcterms:modified xsi:type="dcterms:W3CDTF">2024-09-07T17:09:33Z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CE74BD23F9314D9FA82BEA153E0A23A9_13</vt:lpwstr>
  </property>
  <property fmtid="{D5CDD505-2E9C-101B-9397-08002B2CF9AE}" pid="3" name="KSOProductBuildVer">
    <vt:lpwstr>2052-12.1.0.17827</vt:lpwstr>
  </property>
</Properties>
</file>